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media/image24.jpg" ContentType="image/jpg"/>
  <Override PartName="/ppt/media/image25.jpg" ContentType="image/jpg"/>
  <Override PartName="/ppt/media/image29.jpg" ContentType="image/jpg"/>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791" r:id="rId5"/>
  </p:sldMasterIdLst>
  <p:notesMasterIdLst>
    <p:notesMasterId r:id="rId49"/>
  </p:notesMasterIdLst>
  <p:handoutMasterIdLst>
    <p:handoutMasterId r:id="rId50"/>
  </p:handoutMasterIdLst>
  <p:sldIdLst>
    <p:sldId id="327" r:id="rId6"/>
    <p:sldId id="330" r:id="rId7"/>
    <p:sldId id="331" r:id="rId8"/>
    <p:sldId id="332" r:id="rId9"/>
    <p:sldId id="298" r:id="rId10"/>
    <p:sldId id="262" r:id="rId11"/>
    <p:sldId id="263" r:id="rId12"/>
    <p:sldId id="299" r:id="rId13"/>
    <p:sldId id="302" r:id="rId14"/>
    <p:sldId id="264" r:id="rId15"/>
    <p:sldId id="266" r:id="rId16"/>
    <p:sldId id="265" r:id="rId17"/>
    <p:sldId id="276" r:id="rId18"/>
    <p:sldId id="303" r:id="rId19"/>
    <p:sldId id="293" r:id="rId20"/>
    <p:sldId id="284" r:id="rId21"/>
    <p:sldId id="269" r:id="rId22"/>
    <p:sldId id="304" r:id="rId23"/>
    <p:sldId id="305"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288" r:id="rId44"/>
    <p:sldId id="289" r:id="rId45"/>
    <p:sldId id="320" r:id="rId46"/>
    <p:sldId id="274" r:id="rId47"/>
    <p:sldId id="329" r:id="rId4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61" d="100"/>
          <a:sy n="61" d="100"/>
        </p:scale>
        <p:origin x="108" y="79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commentAuthors" Target="commentAuthors.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CB9306-154D-495E-90F9-EC99CAA9D21A}" type="doc">
      <dgm:prSet loTypeId="urn:microsoft.com/office/officeart/2005/8/layout/arrow2" loCatId="process" qsTypeId="urn:microsoft.com/office/officeart/2005/8/quickstyle/simple1" qsCatId="simple" csTypeId="urn:microsoft.com/office/officeart/2005/8/colors/accent1_2" csCatId="accent1" phldr="1"/>
      <dgm:spPr/>
    </dgm:pt>
    <dgm:pt modelId="{8008FAFF-ED42-4031-B410-92EC2BDD949F}">
      <dgm:prSet phldrT="[Text]" custT="1"/>
      <dgm:spPr/>
      <dgm:t>
        <a:bodyPr/>
        <a:lstStyle/>
        <a:p>
          <a:r>
            <a:rPr lang="en-US" sz="1200" b="1" dirty="0">
              <a:solidFill>
                <a:schemeClr val="bg1"/>
              </a:solidFill>
            </a:rPr>
            <a:t>Request from SpaceX API to obtain .</a:t>
          </a:r>
          <a:r>
            <a:rPr lang="en-US" sz="1200" b="1" dirty="0" err="1">
              <a:solidFill>
                <a:schemeClr val="bg1"/>
              </a:solidFill>
            </a:rPr>
            <a:t>json</a:t>
          </a:r>
          <a:r>
            <a:rPr lang="en-US" sz="1200" b="1" dirty="0">
              <a:solidFill>
                <a:schemeClr val="bg1"/>
              </a:solidFill>
            </a:rPr>
            <a:t> file</a:t>
          </a:r>
        </a:p>
      </dgm:t>
    </dgm:pt>
    <dgm:pt modelId="{0FE7E9EA-73FE-4A54-AFFC-0AC90E781D76}" type="parTrans" cxnId="{8ACE49EC-D95E-406A-8B88-0C91859D5C89}">
      <dgm:prSet/>
      <dgm:spPr/>
      <dgm:t>
        <a:bodyPr/>
        <a:lstStyle/>
        <a:p>
          <a:endParaRPr lang="en-US" sz="3600" b="1">
            <a:solidFill>
              <a:schemeClr val="bg1"/>
            </a:solidFill>
          </a:endParaRPr>
        </a:p>
      </dgm:t>
    </dgm:pt>
    <dgm:pt modelId="{5877D42E-D00A-47B5-A883-3BECE58C7811}" type="sibTrans" cxnId="{8ACE49EC-D95E-406A-8B88-0C91859D5C89}">
      <dgm:prSet/>
      <dgm:spPr/>
      <dgm:t>
        <a:bodyPr/>
        <a:lstStyle/>
        <a:p>
          <a:endParaRPr lang="en-US" sz="3600" b="1">
            <a:solidFill>
              <a:schemeClr val="bg1"/>
            </a:solidFill>
          </a:endParaRPr>
        </a:p>
      </dgm:t>
    </dgm:pt>
    <dgm:pt modelId="{9E035289-7080-4ABD-B155-294868A52EC1}">
      <dgm:prSet phldrT="[Text]" custT="1"/>
      <dgm:spPr/>
      <dgm:t>
        <a:bodyPr/>
        <a:lstStyle/>
        <a:p>
          <a:r>
            <a:rPr lang="en-US" sz="1200" b="1" dirty="0">
              <a:solidFill>
                <a:schemeClr val="bg1"/>
              </a:solidFill>
            </a:rPr>
            <a:t>Populate a dictionary with relevant data</a:t>
          </a:r>
        </a:p>
      </dgm:t>
    </dgm:pt>
    <dgm:pt modelId="{FF464931-DA9D-4A60-8F66-689BACC2FBB3}" type="parTrans" cxnId="{6ADCF808-D9C4-4920-BBF3-7AECB3B16105}">
      <dgm:prSet/>
      <dgm:spPr/>
      <dgm:t>
        <a:bodyPr/>
        <a:lstStyle/>
        <a:p>
          <a:endParaRPr lang="en-US" sz="3600" b="1">
            <a:solidFill>
              <a:schemeClr val="bg1"/>
            </a:solidFill>
          </a:endParaRPr>
        </a:p>
      </dgm:t>
    </dgm:pt>
    <dgm:pt modelId="{35FB8090-7CE0-41D9-87C3-B0CB6EAAB467}" type="sibTrans" cxnId="{6ADCF808-D9C4-4920-BBF3-7AECB3B16105}">
      <dgm:prSet/>
      <dgm:spPr/>
      <dgm:t>
        <a:bodyPr/>
        <a:lstStyle/>
        <a:p>
          <a:endParaRPr lang="en-US" sz="3600" b="1">
            <a:solidFill>
              <a:schemeClr val="bg1"/>
            </a:solidFill>
          </a:endParaRPr>
        </a:p>
      </dgm:t>
    </dgm:pt>
    <dgm:pt modelId="{5D3AA28A-6357-4186-9A3B-293707C14343}">
      <dgm:prSet phldrT="[Text]" custT="1"/>
      <dgm:spPr/>
      <dgm:t>
        <a:bodyPr/>
        <a:lstStyle/>
        <a:p>
          <a:r>
            <a:rPr lang="en-US" sz="1200" b="1" dirty="0">
              <a:solidFill>
                <a:schemeClr val="bg1"/>
              </a:solidFill>
            </a:rPr>
            <a:t>Cast the dictionary into a </a:t>
          </a:r>
          <a:r>
            <a:rPr lang="en-US" sz="1200" b="1" dirty="0" err="1">
              <a:solidFill>
                <a:schemeClr val="bg1"/>
              </a:solidFill>
            </a:rPr>
            <a:t>dataframefilter</a:t>
          </a:r>
          <a:r>
            <a:rPr lang="en-US" sz="1200" b="1" dirty="0">
              <a:solidFill>
                <a:schemeClr val="bg1"/>
              </a:solidFill>
            </a:rPr>
            <a:t> data to only view Falcon 9 launches</a:t>
          </a:r>
        </a:p>
      </dgm:t>
    </dgm:pt>
    <dgm:pt modelId="{FD41E292-8493-4D67-B9DA-57ADFB7F7F39}" type="parTrans" cxnId="{C6C590B8-196E-4DF6-8C61-1559E470E94C}">
      <dgm:prSet/>
      <dgm:spPr/>
      <dgm:t>
        <a:bodyPr/>
        <a:lstStyle/>
        <a:p>
          <a:endParaRPr lang="en-US" sz="3600" b="1">
            <a:solidFill>
              <a:schemeClr val="bg1"/>
            </a:solidFill>
          </a:endParaRPr>
        </a:p>
      </dgm:t>
    </dgm:pt>
    <dgm:pt modelId="{3F4F9BC4-4DAA-4C99-9CE2-D075586E0031}" type="sibTrans" cxnId="{C6C590B8-196E-4DF6-8C61-1559E470E94C}">
      <dgm:prSet/>
      <dgm:spPr/>
      <dgm:t>
        <a:bodyPr/>
        <a:lstStyle/>
        <a:p>
          <a:endParaRPr lang="en-US" sz="3600" b="1">
            <a:solidFill>
              <a:schemeClr val="bg1"/>
            </a:solidFill>
          </a:endParaRPr>
        </a:p>
      </dgm:t>
    </dgm:pt>
    <dgm:pt modelId="{060A7175-AB96-4600-A909-4F8CE214481F}">
      <dgm:prSet phldrT="[Text]" custT="1"/>
      <dgm:spPr/>
      <dgm:t>
        <a:bodyPr/>
        <a:lstStyle/>
        <a:p>
          <a:r>
            <a:rPr lang="en-US" sz="1200" b="1" dirty="0">
              <a:solidFill>
                <a:schemeClr val="bg1"/>
              </a:solidFill>
            </a:rPr>
            <a:t>Use .</a:t>
          </a:r>
          <a:r>
            <a:rPr lang="en-US" sz="1200" b="1" dirty="0" err="1">
              <a:solidFill>
                <a:schemeClr val="bg1"/>
              </a:solidFill>
            </a:rPr>
            <a:t>json_normalize</a:t>
          </a:r>
          <a:r>
            <a:rPr lang="en-US" sz="1200" b="1" dirty="0">
              <a:solidFill>
                <a:schemeClr val="bg1"/>
              </a:solidFill>
            </a:rPr>
            <a:t> to generate a </a:t>
          </a:r>
          <a:r>
            <a:rPr lang="en-US" sz="1200" b="1" dirty="0" err="1">
              <a:solidFill>
                <a:schemeClr val="bg1"/>
              </a:solidFill>
            </a:rPr>
            <a:t>dataframe</a:t>
          </a:r>
          <a:endParaRPr lang="en-US" sz="1200" b="1" dirty="0">
            <a:solidFill>
              <a:schemeClr val="bg1"/>
            </a:solidFill>
          </a:endParaRPr>
        </a:p>
      </dgm:t>
    </dgm:pt>
    <dgm:pt modelId="{ACA5E9A8-AAB1-47BC-85B6-671647E7DE3F}" type="parTrans" cxnId="{4042DEFF-0148-4F55-B3F9-7484460CF467}">
      <dgm:prSet/>
      <dgm:spPr/>
      <dgm:t>
        <a:bodyPr/>
        <a:lstStyle/>
        <a:p>
          <a:endParaRPr lang="en-US" sz="3600" b="1">
            <a:solidFill>
              <a:schemeClr val="bg1"/>
            </a:solidFill>
          </a:endParaRPr>
        </a:p>
      </dgm:t>
    </dgm:pt>
    <dgm:pt modelId="{2AE50D74-F57E-402F-896F-C8EF2ADABB65}" type="sibTrans" cxnId="{4042DEFF-0148-4F55-B3F9-7484460CF467}">
      <dgm:prSet/>
      <dgm:spPr/>
      <dgm:t>
        <a:bodyPr/>
        <a:lstStyle/>
        <a:p>
          <a:endParaRPr lang="en-US" sz="3600" b="1">
            <a:solidFill>
              <a:schemeClr val="bg1"/>
            </a:solidFill>
          </a:endParaRPr>
        </a:p>
      </dgm:t>
    </dgm:pt>
    <dgm:pt modelId="{985377F2-0166-45BD-8EB2-000CBBF5FDAC}">
      <dgm:prSet phldrT="[Text]" custT="1"/>
      <dgm:spPr/>
      <dgm:t>
        <a:bodyPr/>
        <a:lstStyle/>
        <a:p>
          <a:r>
            <a:rPr lang="en-US" sz="1200" b="1" dirty="0">
              <a:solidFill>
                <a:schemeClr val="bg1"/>
              </a:solidFill>
            </a:rPr>
            <a:t>Replace missing </a:t>
          </a:r>
          <a:r>
            <a:rPr lang="en-US" sz="1200" b="1" dirty="0" err="1">
              <a:solidFill>
                <a:schemeClr val="bg1"/>
              </a:solidFill>
            </a:rPr>
            <a:t>PayloadMass</a:t>
          </a:r>
          <a:r>
            <a:rPr lang="en-US" sz="1200" b="1" dirty="0">
              <a:solidFill>
                <a:schemeClr val="bg1"/>
              </a:solidFill>
            </a:rPr>
            <a:t> values with mean</a:t>
          </a:r>
        </a:p>
      </dgm:t>
    </dgm:pt>
    <dgm:pt modelId="{42BBFCB1-7E75-41C4-B26D-D7371C4510B8}" type="parTrans" cxnId="{FE35EA46-7ACC-4FB2-97F0-6CE95CD00778}">
      <dgm:prSet/>
      <dgm:spPr/>
      <dgm:t>
        <a:bodyPr/>
        <a:lstStyle/>
        <a:p>
          <a:endParaRPr lang="en-US" sz="3600" b="1">
            <a:solidFill>
              <a:schemeClr val="bg1"/>
            </a:solidFill>
          </a:endParaRPr>
        </a:p>
      </dgm:t>
    </dgm:pt>
    <dgm:pt modelId="{FEB7FC6E-DEF4-427B-850C-E72C6B173D6A}" type="sibTrans" cxnId="{FE35EA46-7ACC-4FB2-97F0-6CE95CD00778}">
      <dgm:prSet/>
      <dgm:spPr/>
      <dgm:t>
        <a:bodyPr/>
        <a:lstStyle/>
        <a:p>
          <a:endParaRPr lang="en-US" sz="3600" b="1">
            <a:solidFill>
              <a:schemeClr val="bg1"/>
            </a:solidFill>
          </a:endParaRPr>
        </a:p>
      </dgm:t>
    </dgm:pt>
    <dgm:pt modelId="{62047655-9D07-483B-A720-1EA33EF8A012}" type="pres">
      <dgm:prSet presAssocID="{9ACB9306-154D-495E-90F9-EC99CAA9D21A}" presName="arrowDiagram" presStyleCnt="0">
        <dgm:presLayoutVars>
          <dgm:chMax val="5"/>
          <dgm:dir/>
          <dgm:resizeHandles val="exact"/>
        </dgm:presLayoutVars>
      </dgm:prSet>
      <dgm:spPr/>
    </dgm:pt>
    <dgm:pt modelId="{1702D588-3411-4477-BFA1-9BE168B77FCF}" type="pres">
      <dgm:prSet presAssocID="{9ACB9306-154D-495E-90F9-EC99CAA9D21A}" presName="arrow" presStyleLbl="bgShp" presStyleIdx="0" presStyleCnt="1"/>
      <dgm:spPr/>
    </dgm:pt>
    <dgm:pt modelId="{E973ED7F-0F6A-49F7-BA01-23B0B3EBB272}" type="pres">
      <dgm:prSet presAssocID="{9ACB9306-154D-495E-90F9-EC99CAA9D21A}" presName="arrowDiagram5" presStyleCnt="0"/>
      <dgm:spPr/>
    </dgm:pt>
    <dgm:pt modelId="{4333DC38-6282-4E8F-9423-4B6EDF8AA43C}" type="pres">
      <dgm:prSet presAssocID="{8008FAFF-ED42-4031-B410-92EC2BDD949F}" presName="bullet5a" presStyleLbl="node1" presStyleIdx="0" presStyleCnt="5"/>
      <dgm:spPr/>
    </dgm:pt>
    <dgm:pt modelId="{BA0FA092-AC1C-4AAE-95DC-41B145370BDF}" type="pres">
      <dgm:prSet presAssocID="{8008FAFF-ED42-4031-B410-92EC2BDD949F}" presName="textBox5a" presStyleLbl="revTx" presStyleIdx="0" presStyleCnt="5">
        <dgm:presLayoutVars>
          <dgm:bulletEnabled val="1"/>
        </dgm:presLayoutVars>
      </dgm:prSet>
      <dgm:spPr/>
    </dgm:pt>
    <dgm:pt modelId="{C00BC05D-8659-4AFF-9900-98432D03126F}" type="pres">
      <dgm:prSet presAssocID="{060A7175-AB96-4600-A909-4F8CE214481F}" presName="bullet5b" presStyleLbl="node1" presStyleIdx="1" presStyleCnt="5"/>
      <dgm:spPr/>
    </dgm:pt>
    <dgm:pt modelId="{9D4F14F7-07ED-4FCB-9BA5-3755DFC8F4D6}" type="pres">
      <dgm:prSet presAssocID="{060A7175-AB96-4600-A909-4F8CE214481F}" presName="textBox5b" presStyleLbl="revTx" presStyleIdx="1" presStyleCnt="5" custScaleX="115202">
        <dgm:presLayoutVars>
          <dgm:bulletEnabled val="1"/>
        </dgm:presLayoutVars>
      </dgm:prSet>
      <dgm:spPr/>
    </dgm:pt>
    <dgm:pt modelId="{7F53C0A3-3510-4505-A9D7-B021B7BC1509}" type="pres">
      <dgm:prSet presAssocID="{9E035289-7080-4ABD-B155-294868A52EC1}" presName="bullet5c" presStyleLbl="node1" presStyleIdx="2" presStyleCnt="5"/>
      <dgm:spPr/>
    </dgm:pt>
    <dgm:pt modelId="{354F1E82-EB6C-4BF0-A186-BE7F5A69DCCB}" type="pres">
      <dgm:prSet presAssocID="{9E035289-7080-4ABD-B155-294868A52EC1}" presName="textBox5c" presStyleLbl="revTx" presStyleIdx="2" presStyleCnt="5">
        <dgm:presLayoutVars>
          <dgm:bulletEnabled val="1"/>
        </dgm:presLayoutVars>
      </dgm:prSet>
      <dgm:spPr/>
    </dgm:pt>
    <dgm:pt modelId="{203E485C-3017-4736-A6EE-1D0A98C96F3F}" type="pres">
      <dgm:prSet presAssocID="{5D3AA28A-6357-4186-9A3B-293707C14343}" presName="bullet5d" presStyleLbl="node1" presStyleIdx="3" presStyleCnt="5"/>
      <dgm:spPr/>
    </dgm:pt>
    <dgm:pt modelId="{97C40C1A-B3C6-4508-9D3C-433D7F6B86C9}" type="pres">
      <dgm:prSet presAssocID="{5D3AA28A-6357-4186-9A3B-293707C14343}" presName="textBox5d" presStyleLbl="revTx" presStyleIdx="3" presStyleCnt="5" custScaleX="132381" custLinFactNeighborX="14084" custLinFactNeighborY="18485">
        <dgm:presLayoutVars>
          <dgm:bulletEnabled val="1"/>
        </dgm:presLayoutVars>
      </dgm:prSet>
      <dgm:spPr/>
    </dgm:pt>
    <dgm:pt modelId="{5B7C5A4D-8C39-4D0F-91F2-9F6C921658B7}" type="pres">
      <dgm:prSet presAssocID="{985377F2-0166-45BD-8EB2-000CBBF5FDAC}" presName="bullet5e" presStyleLbl="node1" presStyleIdx="4" presStyleCnt="5"/>
      <dgm:spPr/>
    </dgm:pt>
    <dgm:pt modelId="{8277718C-DDA8-4330-B9C9-979963D616F2}" type="pres">
      <dgm:prSet presAssocID="{985377F2-0166-45BD-8EB2-000CBBF5FDAC}" presName="textBox5e" presStyleLbl="revTx" presStyleIdx="4" presStyleCnt="5" custScaleX="138011" custLinFactNeighborX="39152" custLinFactNeighborY="-5926">
        <dgm:presLayoutVars>
          <dgm:bulletEnabled val="1"/>
        </dgm:presLayoutVars>
      </dgm:prSet>
      <dgm:spPr/>
    </dgm:pt>
  </dgm:ptLst>
  <dgm:cxnLst>
    <dgm:cxn modelId="{6ADCF808-D9C4-4920-BBF3-7AECB3B16105}" srcId="{9ACB9306-154D-495E-90F9-EC99CAA9D21A}" destId="{9E035289-7080-4ABD-B155-294868A52EC1}" srcOrd="2" destOrd="0" parTransId="{FF464931-DA9D-4A60-8F66-689BACC2FBB3}" sibTransId="{35FB8090-7CE0-41D9-87C3-B0CB6EAAB467}"/>
    <dgm:cxn modelId="{D598D20A-4868-453A-B97F-FF87C7CFE766}" type="presOf" srcId="{9ACB9306-154D-495E-90F9-EC99CAA9D21A}" destId="{62047655-9D07-483B-A720-1EA33EF8A012}" srcOrd="0" destOrd="0" presId="urn:microsoft.com/office/officeart/2005/8/layout/arrow2"/>
    <dgm:cxn modelId="{B71F130D-749C-4EC7-B977-6DEA0B77059E}" type="presOf" srcId="{8008FAFF-ED42-4031-B410-92EC2BDD949F}" destId="{BA0FA092-AC1C-4AAE-95DC-41B145370BDF}" srcOrd="0" destOrd="0" presId="urn:microsoft.com/office/officeart/2005/8/layout/arrow2"/>
    <dgm:cxn modelId="{FE35EA46-7ACC-4FB2-97F0-6CE95CD00778}" srcId="{9ACB9306-154D-495E-90F9-EC99CAA9D21A}" destId="{985377F2-0166-45BD-8EB2-000CBBF5FDAC}" srcOrd="4" destOrd="0" parTransId="{42BBFCB1-7E75-41C4-B26D-D7371C4510B8}" sibTransId="{FEB7FC6E-DEF4-427B-850C-E72C6B173D6A}"/>
    <dgm:cxn modelId="{2CD7334F-3EAF-449E-8B39-6D2C5ED02AB2}" type="presOf" srcId="{5D3AA28A-6357-4186-9A3B-293707C14343}" destId="{97C40C1A-B3C6-4508-9D3C-433D7F6B86C9}" srcOrd="0" destOrd="0" presId="urn:microsoft.com/office/officeart/2005/8/layout/arrow2"/>
    <dgm:cxn modelId="{C0D71892-8E39-428C-B21E-835E1D060421}" type="presOf" srcId="{985377F2-0166-45BD-8EB2-000CBBF5FDAC}" destId="{8277718C-DDA8-4330-B9C9-979963D616F2}" srcOrd="0" destOrd="0" presId="urn:microsoft.com/office/officeart/2005/8/layout/arrow2"/>
    <dgm:cxn modelId="{C6C590B8-196E-4DF6-8C61-1559E470E94C}" srcId="{9ACB9306-154D-495E-90F9-EC99CAA9D21A}" destId="{5D3AA28A-6357-4186-9A3B-293707C14343}" srcOrd="3" destOrd="0" parTransId="{FD41E292-8493-4D67-B9DA-57ADFB7F7F39}" sibTransId="{3F4F9BC4-4DAA-4C99-9CE2-D075586E0031}"/>
    <dgm:cxn modelId="{B0FF68DA-61D1-44E7-B3AA-20C4A177DCA8}" type="presOf" srcId="{9E035289-7080-4ABD-B155-294868A52EC1}" destId="{354F1E82-EB6C-4BF0-A186-BE7F5A69DCCB}" srcOrd="0" destOrd="0" presId="urn:microsoft.com/office/officeart/2005/8/layout/arrow2"/>
    <dgm:cxn modelId="{8ACE49EC-D95E-406A-8B88-0C91859D5C89}" srcId="{9ACB9306-154D-495E-90F9-EC99CAA9D21A}" destId="{8008FAFF-ED42-4031-B410-92EC2BDD949F}" srcOrd="0" destOrd="0" parTransId="{0FE7E9EA-73FE-4A54-AFFC-0AC90E781D76}" sibTransId="{5877D42E-D00A-47B5-A883-3BECE58C7811}"/>
    <dgm:cxn modelId="{48A323F9-F9DD-4DDE-98DC-133B0808DD30}" type="presOf" srcId="{060A7175-AB96-4600-A909-4F8CE214481F}" destId="{9D4F14F7-07ED-4FCB-9BA5-3755DFC8F4D6}" srcOrd="0" destOrd="0" presId="urn:microsoft.com/office/officeart/2005/8/layout/arrow2"/>
    <dgm:cxn modelId="{4042DEFF-0148-4F55-B3F9-7484460CF467}" srcId="{9ACB9306-154D-495E-90F9-EC99CAA9D21A}" destId="{060A7175-AB96-4600-A909-4F8CE214481F}" srcOrd="1" destOrd="0" parTransId="{ACA5E9A8-AAB1-47BC-85B6-671647E7DE3F}" sibTransId="{2AE50D74-F57E-402F-896F-C8EF2ADABB65}"/>
    <dgm:cxn modelId="{7D43EA28-E49F-469A-81F8-CCADC7DAA8CA}" type="presParOf" srcId="{62047655-9D07-483B-A720-1EA33EF8A012}" destId="{1702D588-3411-4477-BFA1-9BE168B77FCF}" srcOrd="0" destOrd="0" presId="urn:microsoft.com/office/officeart/2005/8/layout/arrow2"/>
    <dgm:cxn modelId="{82588F95-C473-45C3-8079-3BAFA5A12043}" type="presParOf" srcId="{62047655-9D07-483B-A720-1EA33EF8A012}" destId="{E973ED7F-0F6A-49F7-BA01-23B0B3EBB272}" srcOrd="1" destOrd="0" presId="urn:microsoft.com/office/officeart/2005/8/layout/arrow2"/>
    <dgm:cxn modelId="{E7D16017-089A-42D3-A32F-75B46727695E}" type="presParOf" srcId="{E973ED7F-0F6A-49F7-BA01-23B0B3EBB272}" destId="{4333DC38-6282-4E8F-9423-4B6EDF8AA43C}" srcOrd="0" destOrd="0" presId="urn:microsoft.com/office/officeart/2005/8/layout/arrow2"/>
    <dgm:cxn modelId="{8F187C2B-40C8-4732-8DC3-EBAF2B02FF16}" type="presParOf" srcId="{E973ED7F-0F6A-49F7-BA01-23B0B3EBB272}" destId="{BA0FA092-AC1C-4AAE-95DC-41B145370BDF}" srcOrd="1" destOrd="0" presId="urn:microsoft.com/office/officeart/2005/8/layout/arrow2"/>
    <dgm:cxn modelId="{9CE2ABA6-630B-438F-A617-E4378AB795EC}" type="presParOf" srcId="{E973ED7F-0F6A-49F7-BA01-23B0B3EBB272}" destId="{C00BC05D-8659-4AFF-9900-98432D03126F}" srcOrd="2" destOrd="0" presId="urn:microsoft.com/office/officeart/2005/8/layout/arrow2"/>
    <dgm:cxn modelId="{E6016B33-FE00-4F19-9BCF-AC2E201FBC7F}" type="presParOf" srcId="{E973ED7F-0F6A-49F7-BA01-23B0B3EBB272}" destId="{9D4F14F7-07ED-4FCB-9BA5-3755DFC8F4D6}" srcOrd="3" destOrd="0" presId="urn:microsoft.com/office/officeart/2005/8/layout/arrow2"/>
    <dgm:cxn modelId="{6862CE4F-7D90-48AF-8972-66E26F9F25BB}" type="presParOf" srcId="{E973ED7F-0F6A-49F7-BA01-23B0B3EBB272}" destId="{7F53C0A3-3510-4505-A9D7-B021B7BC1509}" srcOrd="4" destOrd="0" presId="urn:microsoft.com/office/officeart/2005/8/layout/arrow2"/>
    <dgm:cxn modelId="{79D5EEC7-8F08-47C8-8FAC-05BFDD70499B}" type="presParOf" srcId="{E973ED7F-0F6A-49F7-BA01-23B0B3EBB272}" destId="{354F1E82-EB6C-4BF0-A186-BE7F5A69DCCB}" srcOrd="5" destOrd="0" presId="urn:microsoft.com/office/officeart/2005/8/layout/arrow2"/>
    <dgm:cxn modelId="{D06B6472-BB5E-4C85-90A3-0BD5CC99EADB}" type="presParOf" srcId="{E973ED7F-0F6A-49F7-BA01-23B0B3EBB272}" destId="{203E485C-3017-4736-A6EE-1D0A98C96F3F}" srcOrd="6" destOrd="0" presId="urn:microsoft.com/office/officeart/2005/8/layout/arrow2"/>
    <dgm:cxn modelId="{A92C53C3-3319-44D1-AF87-3662C15ABD11}" type="presParOf" srcId="{E973ED7F-0F6A-49F7-BA01-23B0B3EBB272}" destId="{97C40C1A-B3C6-4508-9D3C-433D7F6B86C9}" srcOrd="7" destOrd="0" presId="urn:microsoft.com/office/officeart/2005/8/layout/arrow2"/>
    <dgm:cxn modelId="{72D454D7-658E-4C05-B511-EB2B759B0510}" type="presParOf" srcId="{E973ED7F-0F6A-49F7-BA01-23B0B3EBB272}" destId="{5B7C5A4D-8C39-4D0F-91F2-9F6C921658B7}" srcOrd="8" destOrd="0" presId="urn:microsoft.com/office/officeart/2005/8/layout/arrow2"/>
    <dgm:cxn modelId="{4365FF8A-7985-4A60-AF9D-4BD75F97045B}" type="presParOf" srcId="{E973ED7F-0F6A-49F7-BA01-23B0B3EBB272}" destId="{8277718C-DDA8-4330-B9C9-979963D616F2}" srcOrd="9" destOrd="0" presId="urn:microsoft.com/office/officeart/2005/8/layout/arrow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ACB9306-154D-495E-90F9-EC99CAA9D21A}" type="doc">
      <dgm:prSet loTypeId="urn:microsoft.com/office/officeart/2005/8/layout/arrow2" loCatId="process" qsTypeId="urn:microsoft.com/office/officeart/2005/8/quickstyle/simple1" qsCatId="simple" csTypeId="urn:microsoft.com/office/officeart/2005/8/colors/accent1_2" csCatId="accent1" phldr="1"/>
      <dgm:spPr/>
    </dgm:pt>
    <dgm:pt modelId="{8008FAFF-ED42-4031-B410-92EC2BDD949F}">
      <dgm:prSet phldrT="[Text]" custT="1"/>
      <dgm:spPr/>
      <dgm:t>
        <a:bodyPr/>
        <a:lstStyle/>
        <a:p>
          <a:r>
            <a:rPr lang="en-US" sz="1200" b="1" dirty="0">
              <a:solidFill>
                <a:schemeClr val="bg1"/>
              </a:solidFill>
            </a:rPr>
            <a:t>Send a Request to Wikipedia</a:t>
          </a:r>
        </a:p>
      </dgm:t>
    </dgm:pt>
    <dgm:pt modelId="{0FE7E9EA-73FE-4A54-AFFC-0AC90E781D76}" type="parTrans" cxnId="{8ACE49EC-D95E-406A-8B88-0C91859D5C89}">
      <dgm:prSet/>
      <dgm:spPr/>
      <dgm:t>
        <a:bodyPr/>
        <a:lstStyle/>
        <a:p>
          <a:endParaRPr lang="en-US" sz="3600" b="1">
            <a:solidFill>
              <a:schemeClr val="bg1"/>
            </a:solidFill>
          </a:endParaRPr>
        </a:p>
      </dgm:t>
    </dgm:pt>
    <dgm:pt modelId="{5877D42E-D00A-47B5-A883-3BECE58C7811}" type="sibTrans" cxnId="{8ACE49EC-D95E-406A-8B88-0C91859D5C89}">
      <dgm:prSet/>
      <dgm:spPr/>
      <dgm:t>
        <a:bodyPr/>
        <a:lstStyle/>
        <a:p>
          <a:endParaRPr lang="en-US" sz="3600" b="1">
            <a:solidFill>
              <a:schemeClr val="bg1"/>
            </a:solidFill>
          </a:endParaRPr>
        </a:p>
      </dgm:t>
    </dgm:pt>
    <dgm:pt modelId="{1AD162C2-C19A-4262-9E77-1C4891207FA2}">
      <dgm:prSet phldrT="[Text]" custT="1"/>
      <dgm:spPr/>
      <dgm:t>
        <a:bodyPr/>
        <a:lstStyle/>
        <a:p>
          <a:r>
            <a:rPr lang="en-US" sz="1200" b="1" dirty="0">
              <a:solidFill>
                <a:schemeClr val="bg1"/>
              </a:solidFill>
            </a:rPr>
            <a:t>Use </a:t>
          </a:r>
          <a:r>
            <a:rPr lang="en-US" sz="1200" b="1" dirty="0" err="1">
              <a:solidFill>
                <a:schemeClr val="bg1"/>
              </a:solidFill>
            </a:rPr>
            <a:t>BeautifulSoup</a:t>
          </a:r>
          <a:r>
            <a:rPr lang="en-US" sz="1200" b="1" dirty="0">
              <a:solidFill>
                <a:schemeClr val="bg1"/>
              </a:solidFill>
            </a:rPr>
            <a:t> to Parse the HTML</a:t>
          </a:r>
        </a:p>
      </dgm:t>
    </dgm:pt>
    <dgm:pt modelId="{FD2238AD-72CC-4C8A-A746-8AFC208A3BA9}" type="parTrans" cxnId="{9223F76D-44FB-49AB-89DB-92B0C11E3E62}">
      <dgm:prSet/>
      <dgm:spPr/>
      <dgm:t>
        <a:bodyPr/>
        <a:lstStyle/>
        <a:p>
          <a:endParaRPr lang="en-US" sz="3200"/>
        </a:p>
      </dgm:t>
    </dgm:pt>
    <dgm:pt modelId="{A3E7F07F-75AF-43EE-9238-C145395F195D}" type="sibTrans" cxnId="{9223F76D-44FB-49AB-89DB-92B0C11E3E62}">
      <dgm:prSet/>
      <dgm:spPr/>
      <dgm:t>
        <a:bodyPr/>
        <a:lstStyle/>
        <a:p>
          <a:endParaRPr lang="en-US" sz="3200"/>
        </a:p>
      </dgm:t>
    </dgm:pt>
    <dgm:pt modelId="{1085A3AF-D59F-4CAB-B388-996EA6B4A5E9}">
      <dgm:prSet phldrT="[Text]" custT="1"/>
      <dgm:spPr/>
      <dgm:t>
        <a:bodyPr/>
        <a:lstStyle/>
        <a:p>
          <a:r>
            <a:rPr lang="en-US" sz="1200" b="1" dirty="0">
              <a:solidFill>
                <a:schemeClr val="bg1"/>
              </a:solidFill>
            </a:rPr>
            <a:t>Identify Launch info in the HTML table</a:t>
          </a:r>
        </a:p>
      </dgm:t>
    </dgm:pt>
    <dgm:pt modelId="{E253FC01-FAE7-40AA-BAED-295B17045A27}" type="parTrans" cxnId="{F0A1D1E3-7493-4791-93A7-C445D2B83399}">
      <dgm:prSet/>
      <dgm:spPr/>
      <dgm:t>
        <a:bodyPr/>
        <a:lstStyle/>
        <a:p>
          <a:endParaRPr lang="en-US" sz="3200"/>
        </a:p>
      </dgm:t>
    </dgm:pt>
    <dgm:pt modelId="{2959C781-1363-473B-9357-EC1F6115B1AF}" type="sibTrans" cxnId="{F0A1D1E3-7493-4791-93A7-C445D2B83399}">
      <dgm:prSet/>
      <dgm:spPr/>
      <dgm:t>
        <a:bodyPr/>
        <a:lstStyle/>
        <a:p>
          <a:endParaRPr lang="en-US" sz="3200"/>
        </a:p>
      </dgm:t>
    </dgm:pt>
    <dgm:pt modelId="{C2DC2B82-5858-4DC3-A4AC-8176B29D1AAB}">
      <dgm:prSet phldrT="[Text]" custT="1"/>
      <dgm:spPr/>
    </dgm:pt>
    <dgm:pt modelId="{E9844C1D-7A8D-4D76-A377-975873FC29F3}" type="parTrans" cxnId="{40611C3F-DB2B-4565-A794-BBE5824E6310}">
      <dgm:prSet/>
      <dgm:spPr/>
      <dgm:t>
        <a:bodyPr/>
        <a:lstStyle/>
        <a:p>
          <a:endParaRPr lang="en-US" sz="3200"/>
        </a:p>
      </dgm:t>
    </dgm:pt>
    <dgm:pt modelId="{85522289-2BB3-4787-A5B2-E1BE352A7537}" type="sibTrans" cxnId="{40611C3F-DB2B-4565-A794-BBE5824E6310}">
      <dgm:prSet/>
      <dgm:spPr/>
      <dgm:t>
        <a:bodyPr/>
        <a:lstStyle/>
        <a:p>
          <a:endParaRPr lang="en-US" sz="3200"/>
        </a:p>
      </dgm:t>
    </dgm:pt>
    <dgm:pt modelId="{ADC237FF-604F-44FC-946D-E0164F418B2A}">
      <dgm:prSet phldrT="[Text]" custT="1"/>
      <dgm:spPr/>
      <dgm:t>
        <a:bodyPr/>
        <a:lstStyle/>
        <a:p>
          <a:r>
            <a:rPr lang="en-US" sz="1200" b="1" dirty="0">
              <a:solidFill>
                <a:schemeClr val="bg1"/>
              </a:solidFill>
            </a:rPr>
            <a:t>Create a dictionary to populate with said data</a:t>
          </a:r>
        </a:p>
      </dgm:t>
    </dgm:pt>
    <dgm:pt modelId="{8DAF8E8D-AC5E-4EE4-BD11-7E85CBEFE36D}" type="parTrans" cxnId="{0B2C678E-14AE-4737-8963-113D5146770D}">
      <dgm:prSet/>
      <dgm:spPr/>
      <dgm:t>
        <a:bodyPr/>
        <a:lstStyle/>
        <a:p>
          <a:endParaRPr lang="en-US" sz="3200"/>
        </a:p>
      </dgm:t>
    </dgm:pt>
    <dgm:pt modelId="{F176B3BA-78F7-432E-9F50-D2ACA79CF35F}" type="sibTrans" cxnId="{0B2C678E-14AE-4737-8963-113D5146770D}">
      <dgm:prSet/>
      <dgm:spPr/>
      <dgm:t>
        <a:bodyPr/>
        <a:lstStyle/>
        <a:p>
          <a:endParaRPr lang="en-US" sz="3200"/>
        </a:p>
      </dgm:t>
    </dgm:pt>
    <dgm:pt modelId="{319BDCAD-9411-4839-A8AC-19916D22B833}">
      <dgm:prSet phldrT="[Text]" custT="1"/>
      <dgm:spPr/>
      <dgm:t>
        <a:bodyPr/>
        <a:lstStyle/>
        <a:p>
          <a:r>
            <a:rPr lang="en-US" sz="1200" b="1" dirty="0">
              <a:solidFill>
                <a:schemeClr val="bg1"/>
              </a:solidFill>
            </a:rPr>
            <a:t>Extract data into dictionary via iteration through the table</a:t>
          </a:r>
        </a:p>
      </dgm:t>
    </dgm:pt>
    <dgm:pt modelId="{7BBBF7CB-24B2-4A3E-A2AB-CBAEBF088DCA}" type="parTrans" cxnId="{FACE517E-B3F1-4218-8F69-2B63D30872A2}">
      <dgm:prSet/>
      <dgm:spPr/>
      <dgm:t>
        <a:bodyPr/>
        <a:lstStyle/>
        <a:p>
          <a:endParaRPr lang="en-US" sz="3200"/>
        </a:p>
      </dgm:t>
    </dgm:pt>
    <dgm:pt modelId="{6EF05675-BBD5-49FA-A9CE-50F75F97AEE2}" type="sibTrans" cxnId="{FACE517E-B3F1-4218-8F69-2B63D30872A2}">
      <dgm:prSet/>
      <dgm:spPr/>
      <dgm:t>
        <a:bodyPr/>
        <a:lstStyle/>
        <a:p>
          <a:endParaRPr lang="en-US" sz="3200"/>
        </a:p>
      </dgm:t>
    </dgm:pt>
    <dgm:pt modelId="{62047655-9D07-483B-A720-1EA33EF8A012}" type="pres">
      <dgm:prSet presAssocID="{9ACB9306-154D-495E-90F9-EC99CAA9D21A}" presName="arrowDiagram" presStyleCnt="0">
        <dgm:presLayoutVars>
          <dgm:chMax val="5"/>
          <dgm:dir/>
          <dgm:resizeHandles val="exact"/>
        </dgm:presLayoutVars>
      </dgm:prSet>
      <dgm:spPr/>
    </dgm:pt>
    <dgm:pt modelId="{1702D588-3411-4477-BFA1-9BE168B77FCF}" type="pres">
      <dgm:prSet presAssocID="{9ACB9306-154D-495E-90F9-EC99CAA9D21A}" presName="arrow" presStyleLbl="bgShp" presStyleIdx="0" presStyleCnt="1"/>
      <dgm:spPr/>
    </dgm:pt>
    <dgm:pt modelId="{70600342-CD55-40C0-B740-07CA287E47DD}" type="pres">
      <dgm:prSet presAssocID="{9ACB9306-154D-495E-90F9-EC99CAA9D21A}" presName="arrowDiagram5" presStyleCnt="0"/>
      <dgm:spPr/>
    </dgm:pt>
    <dgm:pt modelId="{95CEE807-1E6F-4D08-B143-0461BF8469D5}" type="pres">
      <dgm:prSet presAssocID="{8008FAFF-ED42-4031-B410-92EC2BDD949F}" presName="bullet5a" presStyleLbl="node1" presStyleIdx="0" presStyleCnt="5"/>
      <dgm:spPr/>
    </dgm:pt>
    <dgm:pt modelId="{50580329-CFE8-4F61-9E7E-CD085D51035E}" type="pres">
      <dgm:prSet presAssocID="{8008FAFF-ED42-4031-B410-92EC2BDD949F}" presName="textBox5a" presStyleLbl="revTx" presStyleIdx="0" presStyleCnt="5">
        <dgm:presLayoutVars>
          <dgm:bulletEnabled val="1"/>
        </dgm:presLayoutVars>
      </dgm:prSet>
      <dgm:spPr/>
    </dgm:pt>
    <dgm:pt modelId="{A0BA3AFC-2F01-4811-8862-26FDED12A971}" type="pres">
      <dgm:prSet presAssocID="{1AD162C2-C19A-4262-9E77-1C4891207FA2}" presName="bullet5b" presStyleLbl="node1" presStyleIdx="1" presStyleCnt="5"/>
      <dgm:spPr/>
    </dgm:pt>
    <dgm:pt modelId="{2A773F1F-0CB1-49F1-811B-FE7A1C142F8D}" type="pres">
      <dgm:prSet presAssocID="{1AD162C2-C19A-4262-9E77-1C4891207FA2}" presName="textBox5b" presStyleLbl="revTx" presStyleIdx="1" presStyleCnt="5">
        <dgm:presLayoutVars>
          <dgm:bulletEnabled val="1"/>
        </dgm:presLayoutVars>
      </dgm:prSet>
      <dgm:spPr/>
    </dgm:pt>
    <dgm:pt modelId="{B1A32C3E-E629-42A1-AEDD-039C9ABA81E0}" type="pres">
      <dgm:prSet presAssocID="{1085A3AF-D59F-4CAB-B388-996EA6B4A5E9}" presName="bullet5c" presStyleLbl="node1" presStyleIdx="2" presStyleCnt="5"/>
      <dgm:spPr/>
    </dgm:pt>
    <dgm:pt modelId="{0CE9DED9-1F3B-4D71-B8D2-8EE113AB1193}" type="pres">
      <dgm:prSet presAssocID="{1085A3AF-D59F-4CAB-B388-996EA6B4A5E9}" presName="textBox5c" presStyleLbl="revTx" presStyleIdx="2" presStyleCnt="5">
        <dgm:presLayoutVars>
          <dgm:bulletEnabled val="1"/>
        </dgm:presLayoutVars>
      </dgm:prSet>
      <dgm:spPr/>
    </dgm:pt>
    <dgm:pt modelId="{8D1A32C5-2CFF-475B-8980-87B05680E84B}" type="pres">
      <dgm:prSet presAssocID="{ADC237FF-604F-44FC-946D-E0164F418B2A}" presName="bullet5d" presStyleLbl="node1" presStyleIdx="3" presStyleCnt="5"/>
      <dgm:spPr/>
    </dgm:pt>
    <dgm:pt modelId="{3D15C021-ED8D-4DE5-AE6F-2F8223B88213}" type="pres">
      <dgm:prSet presAssocID="{ADC237FF-604F-44FC-946D-E0164F418B2A}" presName="textBox5d" presStyleLbl="revTx" presStyleIdx="3" presStyleCnt="5">
        <dgm:presLayoutVars>
          <dgm:bulletEnabled val="1"/>
        </dgm:presLayoutVars>
      </dgm:prSet>
      <dgm:spPr/>
    </dgm:pt>
    <dgm:pt modelId="{F0280577-9259-4073-8059-442318B39F44}" type="pres">
      <dgm:prSet presAssocID="{319BDCAD-9411-4839-A8AC-19916D22B833}" presName="bullet5e" presStyleLbl="node1" presStyleIdx="4" presStyleCnt="5"/>
      <dgm:spPr/>
    </dgm:pt>
    <dgm:pt modelId="{A9FB3FF7-B839-4C27-9716-434244E4EEAB}" type="pres">
      <dgm:prSet presAssocID="{319BDCAD-9411-4839-A8AC-19916D22B833}" presName="textBox5e" presStyleLbl="revTx" presStyleIdx="4" presStyleCnt="5">
        <dgm:presLayoutVars>
          <dgm:bulletEnabled val="1"/>
        </dgm:presLayoutVars>
      </dgm:prSet>
      <dgm:spPr/>
    </dgm:pt>
  </dgm:ptLst>
  <dgm:cxnLst>
    <dgm:cxn modelId="{D598D20A-4868-453A-B97F-FF87C7CFE766}" type="presOf" srcId="{9ACB9306-154D-495E-90F9-EC99CAA9D21A}" destId="{62047655-9D07-483B-A720-1EA33EF8A012}" srcOrd="0" destOrd="0" presId="urn:microsoft.com/office/officeart/2005/8/layout/arrow2"/>
    <dgm:cxn modelId="{D82EB60D-CC63-4D4A-B7D5-3491600B1F79}" type="presOf" srcId="{1AD162C2-C19A-4262-9E77-1C4891207FA2}" destId="{2A773F1F-0CB1-49F1-811B-FE7A1C142F8D}" srcOrd="0" destOrd="0" presId="urn:microsoft.com/office/officeart/2005/8/layout/arrow2"/>
    <dgm:cxn modelId="{40611C3F-DB2B-4565-A794-BBE5824E6310}" srcId="{9ACB9306-154D-495E-90F9-EC99CAA9D21A}" destId="{C2DC2B82-5858-4DC3-A4AC-8176B29D1AAB}" srcOrd="5" destOrd="0" parTransId="{E9844C1D-7A8D-4D76-A377-975873FC29F3}" sibTransId="{85522289-2BB3-4787-A5B2-E1BE352A7537}"/>
    <dgm:cxn modelId="{39C44343-4B70-4C70-92CA-88E9BFDA6CEF}" type="presOf" srcId="{1085A3AF-D59F-4CAB-B388-996EA6B4A5E9}" destId="{0CE9DED9-1F3B-4D71-B8D2-8EE113AB1193}" srcOrd="0" destOrd="0" presId="urn:microsoft.com/office/officeart/2005/8/layout/arrow2"/>
    <dgm:cxn modelId="{2964C447-BCF7-47E4-8191-AB92DE06CE08}" type="presOf" srcId="{8008FAFF-ED42-4031-B410-92EC2BDD949F}" destId="{50580329-CFE8-4F61-9E7E-CD085D51035E}" srcOrd="0" destOrd="0" presId="urn:microsoft.com/office/officeart/2005/8/layout/arrow2"/>
    <dgm:cxn modelId="{9223F76D-44FB-49AB-89DB-92B0C11E3E62}" srcId="{9ACB9306-154D-495E-90F9-EC99CAA9D21A}" destId="{1AD162C2-C19A-4262-9E77-1C4891207FA2}" srcOrd="1" destOrd="0" parTransId="{FD2238AD-72CC-4C8A-A746-8AFC208A3BA9}" sibTransId="{A3E7F07F-75AF-43EE-9238-C145395F195D}"/>
    <dgm:cxn modelId="{7286FE57-39BD-47EB-8D13-6D0938BF82B3}" type="presOf" srcId="{ADC237FF-604F-44FC-946D-E0164F418B2A}" destId="{3D15C021-ED8D-4DE5-AE6F-2F8223B88213}" srcOrd="0" destOrd="0" presId="urn:microsoft.com/office/officeart/2005/8/layout/arrow2"/>
    <dgm:cxn modelId="{E92CF359-24D8-4D5F-B48B-AB5C423BF1F1}" type="presOf" srcId="{319BDCAD-9411-4839-A8AC-19916D22B833}" destId="{A9FB3FF7-B839-4C27-9716-434244E4EEAB}" srcOrd="0" destOrd="0" presId="urn:microsoft.com/office/officeart/2005/8/layout/arrow2"/>
    <dgm:cxn modelId="{FACE517E-B3F1-4218-8F69-2B63D30872A2}" srcId="{9ACB9306-154D-495E-90F9-EC99CAA9D21A}" destId="{319BDCAD-9411-4839-A8AC-19916D22B833}" srcOrd="4" destOrd="0" parTransId="{7BBBF7CB-24B2-4A3E-A2AB-CBAEBF088DCA}" sibTransId="{6EF05675-BBD5-49FA-A9CE-50F75F97AEE2}"/>
    <dgm:cxn modelId="{0B2C678E-14AE-4737-8963-113D5146770D}" srcId="{9ACB9306-154D-495E-90F9-EC99CAA9D21A}" destId="{ADC237FF-604F-44FC-946D-E0164F418B2A}" srcOrd="3" destOrd="0" parTransId="{8DAF8E8D-AC5E-4EE4-BD11-7E85CBEFE36D}" sibTransId="{F176B3BA-78F7-432E-9F50-D2ACA79CF35F}"/>
    <dgm:cxn modelId="{F0A1D1E3-7493-4791-93A7-C445D2B83399}" srcId="{9ACB9306-154D-495E-90F9-EC99CAA9D21A}" destId="{1085A3AF-D59F-4CAB-B388-996EA6B4A5E9}" srcOrd="2" destOrd="0" parTransId="{E253FC01-FAE7-40AA-BAED-295B17045A27}" sibTransId="{2959C781-1363-473B-9357-EC1F6115B1AF}"/>
    <dgm:cxn modelId="{8ACE49EC-D95E-406A-8B88-0C91859D5C89}" srcId="{9ACB9306-154D-495E-90F9-EC99CAA9D21A}" destId="{8008FAFF-ED42-4031-B410-92EC2BDD949F}" srcOrd="0" destOrd="0" parTransId="{0FE7E9EA-73FE-4A54-AFFC-0AC90E781D76}" sibTransId="{5877D42E-D00A-47B5-A883-3BECE58C7811}"/>
    <dgm:cxn modelId="{7D43EA28-E49F-469A-81F8-CCADC7DAA8CA}" type="presParOf" srcId="{62047655-9D07-483B-A720-1EA33EF8A012}" destId="{1702D588-3411-4477-BFA1-9BE168B77FCF}" srcOrd="0" destOrd="0" presId="urn:microsoft.com/office/officeart/2005/8/layout/arrow2"/>
    <dgm:cxn modelId="{BE240DA1-3B42-4199-A84C-B4243DD606DE}" type="presParOf" srcId="{62047655-9D07-483B-A720-1EA33EF8A012}" destId="{70600342-CD55-40C0-B740-07CA287E47DD}" srcOrd="1" destOrd="0" presId="urn:microsoft.com/office/officeart/2005/8/layout/arrow2"/>
    <dgm:cxn modelId="{ED20841C-B326-47BB-88FA-F184ED879A4B}" type="presParOf" srcId="{70600342-CD55-40C0-B740-07CA287E47DD}" destId="{95CEE807-1E6F-4D08-B143-0461BF8469D5}" srcOrd="0" destOrd="0" presId="urn:microsoft.com/office/officeart/2005/8/layout/arrow2"/>
    <dgm:cxn modelId="{D1CC8453-B053-4CAD-8A25-76025925F345}" type="presParOf" srcId="{70600342-CD55-40C0-B740-07CA287E47DD}" destId="{50580329-CFE8-4F61-9E7E-CD085D51035E}" srcOrd="1" destOrd="0" presId="urn:microsoft.com/office/officeart/2005/8/layout/arrow2"/>
    <dgm:cxn modelId="{6392D3EA-B768-4848-9732-707BF07A434C}" type="presParOf" srcId="{70600342-CD55-40C0-B740-07CA287E47DD}" destId="{A0BA3AFC-2F01-4811-8862-26FDED12A971}" srcOrd="2" destOrd="0" presId="urn:microsoft.com/office/officeart/2005/8/layout/arrow2"/>
    <dgm:cxn modelId="{39DD26B6-D7BC-46F8-BC6B-7F7D45C5D720}" type="presParOf" srcId="{70600342-CD55-40C0-B740-07CA287E47DD}" destId="{2A773F1F-0CB1-49F1-811B-FE7A1C142F8D}" srcOrd="3" destOrd="0" presId="urn:microsoft.com/office/officeart/2005/8/layout/arrow2"/>
    <dgm:cxn modelId="{9424D867-4A67-4C5E-B89E-51F7806B9663}" type="presParOf" srcId="{70600342-CD55-40C0-B740-07CA287E47DD}" destId="{B1A32C3E-E629-42A1-AEDD-039C9ABA81E0}" srcOrd="4" destOrd="0" presId="urn:microsoft.com/office/officeart/2005/8/layout/arrow2"/>
    <dgm:cxn modelId="{27334415-6F92-48AE-BA77-4F523CE5CEB0}" type="presParOf" srcId="{70600342-CD55-40C0-B740-07CA287E47DD}" destId="{0CE9DED9-1F3B-4D71-B8D2-8EE113AB1193}" srcOrd="5" destOrd="0" presId="urn:microsoft.com/office/officeart/2005/8/layout/arrow2"/>
    <dgm:cxn modelId="{914D8ED9-384E-46F2-8CE5-2900649283B8}" type="presParOf" srcId="{70600342-CD55-40C0-B740-07CA287E47DD}" destId="{8D1A32C5-2CFF-475B-8980-87B05680E84B}" srcOrd="6" destOrd="0" presId="urn:microsoft.com/office/officeart/2005/8/layout/arrow2"/>
    <dgm:cxn modelId="{C2326D05-AB31-4C30-AE4A-EB6BBAE16E9E}" type="presParOf" srcId="{70600342-CD55-40C0-B740-07CA287E47DD}" destId="{3D15C021-ED8D-4DE5-AE6F-2F8223B88213}" srcOrd="7" destOrd="0" presId="urn:microsoft.com/office/officeart/2005/8/layout/arrow2"/>
    <dgm:cxn modelId="{7C4DEC77-675D-42E6-A687-BBC0F6B460CF}" type="presParOf" srcId="{70600342-CD55-40C0-B740-07CA287E47DD}" destId="{F0280577-9259-4073-8059-442318B39F44}" srcOrd="8" destOrd="0" presId="urn:microsoft.com/office/officeart/2005/8/layout/arrow2"/>
    <dgm:cxn modelId="{9D063B6B-47D2-46DD-AFAF-C43F9AD432BA}" type="presParOf" srcId="{70600342-CD55-40C0-B740-07CA287E47DD}" destId="{A9FB3FF7-B839-4C27-9716-434244E4EEAB}" srcOrd="9"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72D392A-913E-4AA2-BA51-66329110BA29}"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dgm:pt modelId="{AC52EEF9-0C30-4C3F-A84A-7EF6FC556CE1}">
      <dgm:prSet phldrT="[Text]" custT="1"/>
      <dgm:spPr/>
      <dgm:t>
        <a:bodyPr/>
        <a:lstStyle/>
        <a:p>
          <a:r>
            <a:rPr lang="en-US" sz="1600" dirty="0">
              <a:solidFill>
                <a:schemeClr val="tx1"/>
              </a:solidFill>
            </a:rPr>
            <a:t>Fit and Transformed Features with </a:t>
          </a:r>
          <a:r>
            <a:rPr lang="en-US" sz="1600" dirty="0" err="1">
              <a:solidFill>
                <a:schemeClr val="tx1"/>
              </a:solidFill>
            </a:rPr>
            <a:t>StandardScaler</a:t>
          </a:r>
          <a:endParaRPr lang="en-US" sz="1600" dirty="0">
            <a:solidFill>
              <a:schemeClr val="tx1"/>
            </a:solidFill>
          </a:endParaRPr>
        </a:p>
      </dgm:t>
    </dgm:pt>
    <dgm:pt modelId="{967EBD99-C766-4599-82F3-5DF679BADD7B}" type="parTrans" cxnId="{7E603656-0234-4EF5-88EB-5458A3E013CC}">
      <dgm:prSet/>
      <dgm:spPr/>
      <dgm:t>
        <a:bodyPr/>
        <a:lstStyle/>
        <a:p>
          <a:endParaRPr lang="en-US" sz="2000">
            <a:solidFill>
              <a:schemeClr val="tx1"/>
            </a:solidFill>
          </a:endParaRPr>
        </a:p>
      </dgm:t>
    </dgm:pt>
    <dgm:pt modelId="{4895D10E-01E4-45C3-B73A-347D60D43815}" type="sibTrans" cxnId="{7E603656-0234-4EF5-88EB-5458A3E013CC}">
      <dgm:prSet custT="1"/>
      <dgm:spPr/>
      <dgm:t>
        <a:bodyPr/>
        <a:lstStyle/>
        <a:p>
          <a:endParaRPr lang="en-US" sz="600">
            <a:solidFill>
              <a:schemeClr val="tx1"/>
            </a:solidFill>
          </a:endParaRPr>
        </a:p>
      </dgm:t>
    </dgm:pt>
    <dgm:pt modelId="{52028B7B-AC0A-478A-BF65-9797214F3F0E}">
      <dgm:prSet phldrT="[Text]" custT="1"/>
      <dgm:spPr/>
      <dgm:t>
        <a:bodyPr/>
        <a:lstStyle/>
        <a:p>
          <a:r>
            <a:rPr lang="en-US" sz="1600" dirty="0">
              <a:solidFill>
                <a:schemeClr val="tx1"/>
              </a:solidFill>
            </a:rPr>
            <a:t>Prepared a </a:t>
          </a:r>
          <a:r>
            <a:rPr lang="en-US" sz="1600" dirty="0" err="1">
              <a:solidFill>
                <a:schemeClr val="tx1"/>
              </a:solidFill>
            </a:rPr>
            <a:t>train:test</a:t>
          </a:r>
          <a:r>
            <a:rPr lang="en-US" sz="1600" dirty="0">
              <a:solidFill>
                <a:schemeClr val="tx1"/>
              </a:solidFill>
            </a:rPr>
            <a:t> split of 80%:20%</a:t>
          </a:r>
        </a:p>
      </dgm:t>
    </dgm:pt>
    <dgm:pt modelId="{77D0AB9C-B1C5-47C5-8F83-97CD97EF0DDC}" type="parTrans" cxnId="{FB6DC6BC-6B49-418C-A2E6-A7967181F241}">
      <dgm:prSet/>
      <dgm:spPr/>
      <dgm:t>
        <a:bodyPr/>
        <a:lstStyle/>
        <a:p>
          <a:endParaRPr lang="en-US" sz="2000">
            <a:solidFill>
              <a:schemeClr val="tx1"/>
            </a:solidFill>
          </a:endParaRPr>
        </a:p>
      </dgm:t>
    </dgm:pt>
    <dgm:pt modelId="{44B7F1BF-5DC5-4701-B7D2-518E745657E9}" type="sibTrans" cxnId="{FB6DC6BC-6B49-418C-A2E6-A7967181F241}">
      <dgm:prSet custT="1"/>
      <dgm:spPr/>
      <dgm:t>
        <a:bodyPr/>
        <a:lstStyle/>
        <a:p>
          <a:endParaRPr lang="en-US" sz="600">
            <a:solidFill>
              <a:schemeClr val="tx1"/>
            </a:solidFill>
          </a:endParaRPr>
        </a:p>
      </dgm:t>
    </dgm:pt>
    <dgm:pt modelId="{5D815CF4-2C6A-42F5-BF7E-52AB84FA40F6}">
      <dgm:prSet phldrT="[Text]" custT="1"/>
      <dgm:spPr/>
      <dgm:t>
        <a:bodyPr/>
        <a:lstStyle/>
        <a:p>
          <a:r>
            <a:rPr lang="en-US" sz="1600" dirty="0">
              <a:solidFill>
                <a:schemeClr val="tx1"/>
              </a:solidFill>
            </a:rPr>
            <a:t>Ran </a:t>
          </a:r>
          <a:r>
            <a:rPr lang="en-US" sz="1600" dirty="0" err="1">
              <a:solidFill>
                <a:schemeClr val="tx1"/>
              </a:solidFill>
            </a:rPr>
            <a:t>GridSearchCV</a:t>
          </a:r>
          <a:r>
            <a:rPr lang="en-US" sz="1600" dirty="0">
              <a:solidFill>
                <a:schemeClr val="tx1"/>
              </a:solidFill>
            </a:rPr>
            <a:t> at cv = 10 to find optimal parameters for SVM, LR, Decision Tree and k-NN models</a:t>
          </a:r>
        </a:p>
      </dgm:t>
    </dgm:pt>
    <dgm:pt modelId="{0A30F9A8-F6AC-4BED-8463-61331E4974B2}" type="parTrans" cxnId="{BEC24E91-4973-4D76-8E77-DF7446A634E7}">
      <dgm:prSet/>
      <dgm:spPr/>
      <dgm:t>
        <a:bodyPr/>
        <a:lstStyle/>
        <a:p>
          <a:endParaRPr lang="en-US" sz="2000">
            <a:solidFill>
              <a:schemeClr val="tx1"/>
            </a:solidFill>
          </a:endParaRPr>
        </a:p>
      </dgm:t>
    </dgm:pt>
    <dgm:pt modelId="{3B57A38A-FED7-476E-B0C2-A7F6CEF0EB96}" type="sibTrans" cxnId="{BEC24E91-4973-4D76-8E77-DF7446A634E7}">
      <dgm:prSet custT="1"/>
      <dgm:spPr/>
      <dgm:t>
        <a:bodyPr/>
        <a:lstStyle/>
        <a:p>
          <a:endParaRPr lang="en-US" sz="600">
            <a:solidFill>
              <a:schemeClr val="tx1"/>
            </a:solidFill>
          </a:endParaRPr>
        </a:p>
      </dgm:t>
    </dgm:pt>
    <dgm:pt modelId="{F3CD4936-7302-4F5D-BB70-55278F14D0B6}">
      <dgm:prSet phldrT="[Text]" custT="1"/>
      <dgm:spPr/>
      <dgm:t>
        <a:bodyPr/>
        <a:lstStyle/>
        <a:p>
          <a:r>
            <a:rPr lang="en-US" sz="1600" dirty="0">
              <a:solidFill>
                <a:schemeClr val="tx1"/>
              </a:solidFill>
            </a:rPr>
            <a:t>Score models on test dataset</a:t>
          </a:r>
        </a:p>
      </dgm:t>
    </dgm:pt>
    <dgm:pt modelId="{6A9BCE58-E4AA-4804-B917-A7F6CB80320E}" type="parTrans" cxnId="{E77CA965-657F-4C16-8F6D-0134388AFE98}">
      <dgm:prSet/>
      <dgm:spPr/>
      <dgm:t>
        <a:bodyPr/>
        <a:lstStyle/>
        <a:p>
          <a:endParaRPr lang="en-US" sz="2000">
            <a:solidFill>
              <a:schemeClr val="tx1"/>
            </a:solidFill>
          </a:endParaRPr>
        </a:p>
      </dgm:t>
    </dgm:pt>
    <dgm:pt modelId="{AB40AD36-36FD-4032-9A20-B37CD4822D44}" type="sibTrans" cxnId="{E77CA965-657F-4C16-8F6D-0134388AFE98}">
      <dgm:prSet custT="1"/>
      <dgm:spPr/>
      <dgm:t>
        <a:bodyPr/>
        <a:lstStyle/>
        <a:p>
          <a:endParaRPr lang="en-US" sz="600">
            <a:solidFill>
              <a:schemeClr val="tx1"/>
            </a:solidFill>
          </a:endParaRPr>
        </a:p>
      </dgm:t>
    </dgm:pt>
    <dgm:pt modelId="{29835DBF-D160-4C8D-991B-27F7BD7CEB2D}">
      <dgm:prSet phldrT="[Text]" custT="1"/>
      <dgm:spPr/>
      <dgm:t>
        <a:bodyPr/>
        <a:lstStyle/>
        <a:p>
          <a:r>
            <a:rPr lang="en-US" sz="1600" dirty="0">
              <a:solidFill>
                <a:schemeClr val="tx1"/>
              </a:solidFill>
            </a:rPr>
            <a:t>Visualize results for true/false negative/positive with Confusion Matrix</a:t>
          </a:r>
        </a:p>
      </dgm:t>
    </dgm:pt>
    <dgm:pt modelId="{008A9945-3BAD-4719-BD23-C99D110711A9}" type="parTrans" cxnId="{250D814A-214F-49F3-BC2F-B2B1DBA4AC0D}">
      <dgm:prSet/>
      <dgm:spPr/>
      <dgm:t>
        <a:bodyPr/>
        <a:lstStyle/>
        <a:p>
          <a:endParaRPr lang="en-US" sz="2000">
            <a:solidFill>
              <a:schemeClr val="tx1"/>
            </a:solidFill>
          </a:endParaRPr>
        </a:p>
      </dgm:t>
    </dgm:pt>
    <dgm:pt modelId="{0F24305F-FEC3-4BDD-BC37-8DAB76A2C90C}" type="sibTrans" cxnId="{250D814A-214F-49F3-BC2F-B2B1DBA4AC0D}">
      <dgm:prSet/>
      <dgm:spPr/>
      <dgm:t>
        <a:bodyPr/>
        <a:lstStyle/>
        <a:p>
          <a:endParaRPr lang="en-US" sz="2000">
            <a:solidFill>
              <a:schemeClr val="tx1"/>
            </a:solidFill>
          </a:endParaRPr>
        </a:p>
      </dgm:t>
    </dgm:pt>
    <dgm:pt modelId="{4EB9A261-2190-4FEF-B9A5-B6C9F0237411}" type="pres">
      <dgm:prSet presAssocID="{372D392A-913E-4AA2-BA51-66329110BA29}" presName="Name0" presStyleCnt="0">
        <dgm:presLayoutVars>
          <dgm:dir/>
          <dgm:resizeHandles val="exact"/>
        </dgm:presLayoutVars>
      </dgm:prSet>
      <dgm:spPr/>
    </dgm:pt>
    <dgm:pt modelId="{AA026B5A-F63F-49B1-9D92-6239392B1925}" type="pres">
      <dgm:prSet presAssocID="{AC52EEF9-0C30-4C3F-A84A-7EF6FC556CE1}" presName="node" presStyleLbl="node1" presStyleIdx="0" presStyleCnt="5">
        <dgm:presLayoutVars>
          <dgm:bulletEnabled val="1"/>
        </dgm:presLayoutVars>
      </dgm:prSet>
      <dgm:spPr/>
    </dgm:pt>
    <dgm:pt modelId="{8D9B642E-5336-4F0E-98D4-D46AB048F51D}" type="pres">
      <dgm:prSet presAssocID="{4895D10E-01E4-45C3-B73A-347D60D43815}" presName="sibTrans" presStyleLbl="sibTrans1D1" presStyleIdx="0" presStyleCnt="4"/>
      <dgm:spPr/>
    </dgm:pt>
    <dgm:pt modelId="{6A0C62BB-2161-43D1-A12E-7621B77F41CB}" type="pres">
      <dgm:prSet presAssocID="{4895D10E-01E4-45C3-B73A-347D60D43815}" presName="connectorText" presStyleLbl="sibTrans1D1" presStyleIdx="0" presStyleCnt="4"/>
      <dgm:spPr/>
    </dgm:pt>
    <dgm:pt modelId="{68B5808C-1EC6-47AF-B44C-F8C154B1E1D5}" type="pres">
      <dgm:prSet presAssocID="{52028B7B-AC0A-478A-BF65-9797214F3F0E}" presName="node" presStyleLbl="node1" presStyleIdx="1" presStyleCnt="5">
        <dgm:presLayoutVars>
          <dgm:bulletEnabled val="1"/>
        </dgm:presLayoutVars>
      </dgm:prSet>
      <dgm:spPr/>
    </dgm:pt>
    <dgm:pt modelId="{A86C00D7-2DE0-4BB2-9167-3736972147D8}" type="pres">
      <dgm:prSet presAssocID="{44B7F1BF-5DC5-4701-B7D2-518E745657E9}" presName="sibTrans" presStyleLbl="sibTrans1D1" presStyleIdx="1" presStyleCnt="4"/>
      <dgm:spPr/>
    </dgm:pt>
    <dgm:pt modelId="{2AA81731-F3D8-4EB2-8BD2-0DD7F3A7A661}" type="pres">
      <dgm:prSet presAssocID="{44B7F1BF-5DC5-4701-B7D2-518E745657E9}" presName="connectorText" presStyleLbl="sibTrans1D1" presStyleIdx="1" presStyleCnt="4"/>
      <dgm:spPr/>
    </dgm:pt>
    <dgm:pt modelId="{39936FCC-18D7-4E65-825B-F3F49184D9D8}" type="pres">
      <dgm:prSet presAssocID="{5D815CF4-2C6A-42F5-BF7E-52AB84FA40F6}" presName="node" presStyleLbl="node1" presStyleIdx="2" presStyleCnt="5">
        <dgm:presLayoutVars>
          <dgm:bulletEnabled val="1"/>
        </dgm:presLayoutVars>
      </dgm:prSet>
      <dgm:spPr/>
    </dgm:pt>
    <dgm:pt modelId="{5A06A025-346C-4BED-8D4A-319B98DA1139}" type="pres">
      <dgm:prSet presAssocID="{3B57A38A-FED7-476E-B0C2-A7F6CEF0EB96}" presName="sibTrans" presStyleLbl="sibTrans1D1" presStyleIdx="2" presStyleCnt="4"/>
      <dgm:spPr/>
    </dgm:pt>
    <dgm:pt modelId="{FC57A1D3-E103-47C0-AB85-B4EF895188F8}" type="pres">
      <dgm:prSet presAssocID="{3B57A38A-FED7-476E-B0C2-A7F6CEF0EB96}" presName="connectorText" presStyleLbl="sibTrans1D1" presStyleIdx="2" presStyleCnt="4"/>
      <dgm:spPr/>
    </dgm:pt>
    <dgm:pt modelId="{A5D4CB99-5B1B-418C-84C6-C321153341A6}" type="pres">
      <dgm:prSet presAssocID="{F3CD4936-7302-4F5D-BB70-55278F14D0B6}" presName="node" presStyleLbl="node1" presStyleIdx="3" presStyleCnt="5">
        <dgm:presLayoutVars>
          <dgm:bulletEnabled val="1"/>
        </dgm:presLayoutVars>
      </dgm:prSet>
      <dgm:spPr/>
    </dgm:pt>
    <dgm:pt modelId="{7AFEB0F4-6DB3-4BA6-BF6C-4E13378FD498}" type="pres">
      <dgm:prSet presAssocID="{AB40AD36-36FD-4032-9A20-B37CD4822D44}" presName="sibTrans" presStyleLbl="sibTrans1D1" presStyleIdx="3" presStyleCnt="4"/>
      <dgm:spPr/>
    </dgm:pt>
    <dgm:pt modelId="{48B9E1D0-F85A-46DC-AD51-9F1B95F26AF6}" type="pres">
      <dgm:prSet presAssocID="{AB40AD36-36FD-4032-9A20-B37CD4822D44}" presName="connectorText" presStyleLbl="sibTrans1D1" presStyleIdx="3" presStyleCnt="4"/>
      <dgm:spPr/>
    </dgm:pt>
    <dgm:pt modelId="{C68F6B8F-4B64-477C-B587-24E218D8D60A}" type="pres">
      <dgm:prSet presAssocID="{29835DBF-D160-4C8D-991B-27F7BD7CEB2D}" presName="node" presStyleLbl="node1" presStyleIdx="4" presStyleCnt="5">
        <dgm:presLayoutVars>
          <dgm:bulletEnabled val="1"/>
        </dgm:presLayoutVars>
      </dgm:prSet>
      <dgm:spPr/>
    </dgm:pt>
  </dgm:ptLst>
  <dgm:cxnLst>
    <dgm:cxn modelId="{D0506121-9412-4116-A5F3-887F4D298795}" type="presOf" srcId="{4895D10E-01E4-45C3-B73A-347D60D43815}" destId="{8D9B642E-5336-4F0E-98D4-D46AB048F51D}" srcOrd="0" destOrd="0" presId="urn:microsoft.com/office/officeart/2005/8/layout/bProcess3"/>
    <dgm:cxn modelId="{52706E32-8DBE-4E00-A3AF-378804538D03}" type="presOf" srcId="{4895D10E-01E4-45C3-B73A-347D60D43815}" destId="{6A0C62BB-2161-43D1-A12E-7621B77F41CB}" srcOrd="1" destOrd="0" presId="urn:microsoft.com/office/officeart/2005/8/layout/bProcess3"/>
    <dgm:cxn modelId="{7D7F0A3C-220C-46A1-A0DF-586732FD367E}" type="presOf" srcId="{29835DBF-D160-4C8D-991B-27F7BD7CEB2D}" destId="{C68F6B8F-4B64-477C-B587-24E218D8D60A}" srcOrd="0" destOrd="0" presId="urn:microsoft.com/office/officeart/2005/8/layout/bProcess3"/>
    <dgm:cxn modelId="{A3FEEA5E-D05B-4535-B3B0-5421C2DC245D}" type="presOf" srcId="{AC52EEF9-0C30-4C3F-A84A-7EF6FC556CE1}" destId="{AA026B5A-F63F-49B1-9D92-6239392B1925}" srcOrd="0" destOrd="0" presId="urn:microsoft.com/office/officeart/2005/8/layout/bProcess3"/>
    <dgm:cxn modelId="{A4B05060-71E0-4E85-AC74-7EE5CE726219}" type="presOf" srcId="{AB40AD36-36FD-4032-9A20-B37CD4822D44}" destId="{48B9E1D0-F85A-46DC-AD51-9F1B95F26AF6}" srcOrd="1" destOrd="0" presId="urn:microsoft.com/office/officeart/2005/8/layout/bProcess3"/>
    <dgm:cxn modelId="{E77CA965-657F-4C16-8F6D-0134388AFE98}" srcId="{372D392A-913E-4AA2-BA51-66329110BA29}" destId="{F3CD4936-7302-4F5D-BB70-55278F14D0B6}" srcOrd="3" destOrd="0" parTransId="{6A9BCE58-E4AA-4804-B917-A7F6CB80320E}" sibTransId="{AB40AD36-36FD-4032-9A20-B37CD4822D44}"/>
    <dgm:cxn modelId="{250D814A-214F-49F3-BC2F-B2B1DBA4AC0D}" srcId="{372D392A-913E-4AA2-BA51-66329110BA29}" destId="{29835DBF-D160-4C8D-991B-27F7BD7CEB2D}" srcOrd="4" destOrd="0" parTransId="{008A9945-3BAD-4719-BD23-C99D110711A9}" sibTransId="{0F24305F-FEC3-4BDD-BC37-8DAB76A2C90C}"/>
    <dgm:cxn modelId="{DE507771-0048-4A6B-BEE5-A0E1DE378AC1}" type="presOf" srcId="{3B57A38A-FED7-476E-B0C2-A7F6CEF0EB96}" destId="{5A06A025-346C-4BED-8D4A-319B98DA1139}" srcOrd="0" destOrd="0" presId="urn:microsoft.com/office/officeart/2005/8/layout/bProcess3"/>
    <dgm:cxn modelId="{7E603656-0234-4EF5-88EB-5458A3E013CC}" srcId="{372D392A-913E-4AA2-BA51-66329110BA29}" destId="{AC52EEF9-0C30-4C3F-A84A-7EF6FC556CE1}" srcOrd="0" destOrd="0" parTransId="{967EBD99-C766-4599-82F3-5DF679BADD7B}" sibTransId="{4895D10E-01E4-45C3-B73A-347D60D43815}"/>
    <dgm:cxn modelId="{31CF5F76-6F79-48B3-8C08-036E1BD66E11}" type="presOf" srcId="{AB40AD36-36FD-4032-9A20-B37CD4822D44}" destId="{7AFEB0F4-6DB3-4BA6-BF6C-4E13378FD498}" srcOrd="0" destOrd="0" presId="urn:microsoft.com/office/officeart/2005/8/layout/bProcess3"/>
    <dgm:cxn modelId="{BDA52D7F-66EF-4914-B737-34CBCA03D668}" type="presOf" srcId="{44B7F1BF-5DC5-4701-B7D2-518E745657E9}" destId="{2AA81731-F3D8-4EB2-8BD2-0DD7F3A7A661}" srcOrd="1" destOrd="0" presId="urn:microsoft.com/office/officeart/2005/8/layout/bProcess3"/>
    <dgm:cxn modelId="{BEC24E91-4973-4D76-8E77-DF7446A634E7}" srcId="{372D392A-913E-4AA2-BA51-66329110BA29}" destId="{5D815CF4-2C6A-42F5-BF7E-52AB84FA40F6}" srcOrd="2" destOrd="0" parTransId="{0A30F9A8-F6AC-4BED-8463-61331E4974B2}" sibTransId="{3B57A38A-FED7-476E-B0C2-A7F6CEF0EB96}"/>
    <dgm:cxn modelId="{167FB2B5-7726-4FD8-97C2-60CB83CAEAC3}" type="presOf" srcId="{52028B7B-AC0A-478A-BF65-9797214F3F0E}" destId="{68B5808C-1EC6-47AF-B44C-F8C154B1E1D5}" srcOrd="0" destOrd="0" presId="urn:microsoft.com/office/officeart/2005/8/layout/bProcess3"/>
    <dgm:cxn modelId="{FB6DC6BC-6B49-418C-A2E6-A7967181F241}" srcId="{372D392A-913E-4AA2-BA51-66329110BA29}" destId="{52028B7B-AC0A-478A-BF65-9797214F3F0E}" srcOrd="1" destOrd="0" parTransId="{77D0AB9C-B1C5-47C5-8F83-97CD97EF0DDC}" sibTransId="{44B7F1BF-5DC5-4701-B7D2-518E745657E9}"/>
    <dgm:cxn modelId="{600C4FD7-DAC1-40A4-AD27-D7B79EA75BF5}" type="presOf" srcId="{44B7F1BF-5DC5-4701-B7D2-518E745657E9}" destId="{A86C00D7-2DE0-4BB2-9167-3736972147D8}" srcOrd="0" destOrd="0" presId="urn:microsoft.com/office/officeart/2005/8/layout/bProcess3"/>
    <dgm:cxn modelId="{6EFA94DC-3F2F-49C8-8879-2DC1A8F7A9B8}" type="presOf" srcId="{3B57A38A-FED7-476E-B0C2-A7F6CEF0EB96}" destId="{FC57A1D3-E103-47C0-AB85-B4EF895188F8}" srcOrd="1" destOrd="0" presId="urn:microsoft.com/office/officeart/2005/8/layout/bProcess3"/>
    <dgm:cxn modelId="{2A3334E4-1386-4AA4-BDFF-C8B5976BB98C}" type="presOf" srcId="{5D815CF4-2C6A-42F5-BF7E-52AB84FA40F6}" destId="{39936FCC-18D7-4E65-825B-F3F49184D9D8}" srcOrd="0" destOrd="0" presId="urn:microsoft.com/office/officeart/2005/8/layout/bProcess3"/>
    <dgm:cxn modelId="{B0EBA5EA-9F2E-4DFB-A816-A93EF6468936}" type="presOf" srcId="{372D392A-913E-4AA2-BA51-66329110BA29}" destId="{4EB9A261-2190-4FEF-B9A5-B6C9F0237411}" srcOrd="0" destOrd="0" presId="urn:microsoft.com/office/officeart/2005/8/layout/bProcess3"/>
    <dgm:cxn modelId="{9C8E4BFD-A302-4FCF-AF00-E71EA12ADD5F}" type="presOf" srcId="{F3CD4936-7302-4F5D-BB70-55278F14D0B6}" destId="{A5D4CB99-5B1B-418C-84C6-C321153341A6}" srcOrd="0" destOrd="0" presId="urn:microsoft.com/office/officeart/2005/8/layout/bProcess3"/>
    <dgm:cxn modelId="{CF601CBA-0C4A-4C7C-880B-98CEB0AB15D6}" type="presParOf" srcId="{4EB9A261-2190-4FEF-B9A5-B6C9F0237411}" destId="{AA026B5A-F63F-49B1-9D92-6239392B1925}" srcOrd="0" destOrd="0" presId="urn:microsoft.com/office/officeart/2005/8/layout/bProcess3"/>
    <dgm:cxn modelId="{F1EB493C-B912-4F58-8A7F-5C8E1E9EA8D2}" type="presParOf" srcId="{4EB9A261-2190-4FEF-B9A5-B6C9F0237411}" destId="{8D9B642E-5336-4F0E-98D4-D46AB048F51D}" srcOrd="1" destOrd="0" presId="urn:microsoft.com/office/officeart/2005/8/layout/bProcess3"/>
    <dgm:cxn modelId="{76F9B4A0-8582-441D-9B2D-C2F4720A4D7E}" type="presParOf" srcId="{8D9B642E-5336-4F0E-98D4-D46AB048F51D}" destId="{6A0C62BB-2161-43D1-A12E-7621B77F41CB}" srcOrd="0" destOrd="0" presId="urn:microsoft.com/office/officeart/2005/8/layout/bProcess3"/>
    <dgm:cxn modelId="{F55F049A-A6AF-49A4-8046-E9A945EB69F0}" type="presParOf" srcId="{4EB9A261-2190-4FEF-B9A5-B6C9F0237411}" destId="{68B5808C-1EC6-47AF-B44C-F8C154B1E1D5}" srcOrd="2" destOrd="0" presId="urn:microsoft.com/office/officeart/2005/8/layout/bProcess3"/>
    <dgm:cxn modelId="{100958B2-AC53-4A8F-A10F-2DF992E7CDEB}" type="presParOf" srcId="{4EB9A261-2190-4FEF-B9A5-B6C9F0237411}" destId="{A86C00D7-2DE0-4BB2-9167-3736972147D8}" srcOrd="3" destOrd="0" presId="urn:microsoft.com/office/officeart/2005/8/layout/bProcess3"/>
    <dgm:cxn modelId="{32BD712C-D37B-42C4-BEA3-520543C6CCEA}" type="presParOf" srcId="{A86C00D7-2DE0-4BB2-9167-3736972147D8}" destId="{2AA81731-F3D8-4EB2-8BD2-0DD7F3A7A661}" srcOrd="0" destOrd="0" presId="urn:microsoft.com/office/officeart/2005/8/layout/bProcess3"/>
    <dgm:cxn modelId="{C75F996F-E6F7-431A-B71A-43D953CE9ED9}" type="presParOf" srcId="{4EB9A261-2190-4FEF-B9A5-B6C9F0237411}" destId="{39936FCC-18D7-4E65-825B-F3F49184D9D8}" srcOrd="4" destOrd="0" presId="urn:microsoft.com/office/officeart/2005/8/layout/bProcess3"/>
    <dgm:cxn modelId="{62154A87-C001-4FF2-A762-959CE4842B6E}" type="presParOf" srcId="{4EB9A261-2190-4FEF-B9A5-B6C9F0237411}" destId="{5A06A025-346C-4BED-8D4A-319B98DA1139}" srcOrd="5" destOrd="0" presId="urn:microsoft.com/office/officeart/2005/8/layout/bProcess3"/>
    <dgm:cxn modelId="{7D940431-9BAB-4282-A723-43E155CB0E43}" type="presParOf" srcId="{5A06A025-346C-4BED-8D4A-319B98DA1139}" destId="{FC57A1D3-E103-47C0-AB85-B4EF895188F8}" srcOrd="0" destOrd="0" presId="urn:microsoft.com/office/officeart/2005/8/layout/bProcess3"/>
    <dgm:cxn modelId="{4FB766C5-1164-43E9-A1BD-ED8A00E739BD}" type="presParOf" srcId="{4EB9A261-2190-4FEF-B9A5-B6C9F0237411}" destId="{A5D4CB99-5B1B-418C-84C6-C321153341A6}" srcOrd="6" destOrd="0" presId="urn:microsoft.com/office/officeart/2005/8/layout/bProcess3"/>
    <dgm:cxn modelId="{E9F43A0F-DADB-474E-834B-B75DFEFB1290}" type="presParOf" srcId="{4EB9A261-2190-4FEF-B9A5-B6C9F0237411}" destId="{7AFEB0F4-6DB3-4BA6-BF6C-4E13378FD498}" srcOrd="7" destOrd="0" presId="urn:microsoft.com/office/officeart/2005/8/layout/bProcess3"/>
    <dgm:cxn modelId="{FFE8E869-3D05-4007-A53F-2AB949E584AC}" type="presParOf" srcId="{7AFEB0F4-6DB3-4BA6-BF6C-4E13378FD498}" destId="{48B9E1D0-F85A-46DC-AD51-9F1B95F26AF6}" srcOrd="0" destOrd="0" presId="urn:microsoft.com/office/officeart/2005/8/layout/bProcess3"/>
    <dgm:cxn modelId="{0E184C4C-893F-4036-B925-B317238CC9C2}" type="presParOf" srcId="{4EB9A261-2190-4FEF-B9A5-B6C9F0237411}" destId="{C68F6B8F-4B64-477C-B587-24E218D8D60A}" srcOrd="8"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02D588-3411-4477-BFA1-9BE168B77FCF}">
      <dsp:nvSpPr>
        <dsp:cNvPr id="0" name=""/>
        <dsp:cNvSpPr/>
      </dsp:nvSpPr>
      <dsp:spPr>
        <a:xfrm>
          <a:off x="1265489" y="0"/>
          <a:ext cx="5783580" cy="3614738"/>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33DC38-6282-4E8F-9423-4B6EDF8AA43C}">
      <dsp:nvSpPr>
        <dsp:cNvPr id="0" name=""/>
        <dsp:cNvSpPr/>
      </dsp:nvSpPr>
      <dsp:spPr>
        <a:xfrm>
          <a:off x="1835172" y="2687919"/>
          <a:ext cx="133022" cy="133022"/>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0FA092-AC1C-4AAE-95DC-41B145370BDF}">
      <dsp:nvSpPr>
        <dsp:cNvPr id="0" name=""/>
        <dsp:cNvSpPr/>
      </dsp:nvSpPr>
      <dsp:spPr>
        <a:xfrm>
          <a:off x="1901683" y="2754430"/>
          <a:ext cx="757649" cy="860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486" tIns="0" rIns="0" bIns="0" numCol="1" spcCol="1270" anchor="t" anchorCtr="0">
          <a:noAutofit/>
        </a:bodyPr>
        <a:lstStyle/>
        <a:p>
          <a:pPr marL="0" lvl="0" indent="0" algn="l" defTabSz="533400">
            <a:lnSpc>
              <a:spcPct val="90000"/>
            </a:lnSpc>
            <a:spcBef>
              <a:spcPct val="0"/>
            </a:spcBef>
            <a:spcAft>
              <a:spcPct val="35000"/>
            </a:spcAft>
            <a:buNone/>
          </a:pPr>
          <a:r>
            <a:rPr lang="en-US" sz="1200" b="1" kern="1200" dirty="0">
              <a:solidFill>
                <a:schemeClr val="bg1"/>
              </a:solidFill>
            </a:rPr>
            <a:t>Request from SpaceX API to obtain .</a:t>
          </a:r>
          <a:r>
            <a:rPr lang="en-US" sz="1200" b="1" kern="1200" dirty="0" err="1">
              <a:solidFill>
                <a:schemeClr val="bg1"/>
              </a:solidFill>
            </a:rPr>
            <a:t>json</a:t>
          </a:r>
          <a:r>
            <a:rPr lang="en-US" sz="1200" b="1" kern="1200" dirty="0">
              <a:solidFill>
                <a:schemeClr val="bg1"/>
              </a:solidFill>
            </a:rPr>
            <a:t> file</a:t>
          </a:r>
        </a:p>
      </dsp:txBody>
      <dsp:txXfrm>
        <a:off x="1901683" y="2754430"/>
        <a:ext cx="757649" cy="860307"/>
      </dsp:txXfrm>
    </dsp:sp>
    <dsp:sp modelId="{C00BC05D-8659-4AFF-9900-98432D03126F}">
      <dsp:nvSpPr>
        <dsp:cNvPr id="0" name=""/>
        <dsp:cNvSpPr/>
      </dsp:nvSpPr>
      <dsp:spPr>
        <a:xfrm>
          <a:off x="2555228" y="1996058"/>
          <a:ext cx="208208" cy="208208"/>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4F14F7-07ED-4FCB-9BA5-3755DFC8F4D6}">
      <dsp:nvSpPr>
        <dsp:cNvPr id="0" name=""/>
        <dsp:cNvSpPr/>
      </dsp:nvSpPr>
      <dsp:spPr>
        <a:xfrm>
          <a:off x="2586357" y="2100162"/>
          <a:ext cx="1106024" cy="1514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326" tIns="0" rIns="0" bIns="0" numCol="1" spcCol="1270" anchor="t" anchorCtr="0">
          <a:noAutofit/>
        </a:bodyPr>
        <a:lstStyle/>
        <a:p>
          <a:pPr marL="0" lvl="0" indent="0" algn="l" defTabSz="533400">
            <a:lnSpc>
              <a:spcPct val="90000"/>
            </a:lnSpc>
            <a:spcBef>
              <a:spcPct val="0"/>
            </a:spcBef>
            <a:spcAft>
              <a:spcPct val="35000"/>
            </a:spcAft>
            <a:buNone/>
          </a:pPr>
          <a:r>
            <a:rPr lang="en-US" sz="1200" b="1" kern="1200" dirty="0">
              <a:solidFill>
                <a:schemeClr val="bg1"/>
              </a:solidFill>
            </a:rPr>
            <a:t>Use .</a:t>
          </a:r>
          <a:r>
            <a:rPr lang="en-US" sz="1200" b="1" kern="1200" dirty="0" err="1">
              <a:solidFill>
                <a:schemeClr val="bg1"/>
              </a:solidFill>
            </a:rPr>
            <a:t>json_normalize</a:t>
          </a:r>
          <a:r>
            <a:rPr lang="en-US" sz="1200" b="1" kern="1200" dirty="0">
              <a:solidFill>
                <a:schemeClr val="bg1"/>
              </a:solidFill>
            </a:rPr>
            <a:t> to generate a </a:t>
          </a:r>
          <a:r>
            <a:rPr lang="en-US" sz="1200" b="1" kern="1200" dirty="0" err="1">
              <a:solidFill>
                <a:schemeClr val="bg1"/>
              </a:solidFill>
            </a:rPr>
            <a:t>dataframe</a:t>
          </a:r>
          <a:endParaRPr lang="en-US" sz="1200" b="1" kern="1200" dirty="0">
            <a:solidFill>
              <a:schemeClr val="bg1"/>
            </a:solidFill>
          </a:endParaRPr>
        </a:p>
      </dsp:txBody>
      <dsp:txXfrm>
        <a:off x="2586357" y="2100162"/>
        <a:ext cx="1106024" cy="1514575"/>
      </dsp:txXfrm>
    </dsp:sp>
    <dsp:sp modelId="{7F53C0A3-3510-4505-A9D7-B021B7BC1509}">
      <dsp:nvSpPr>
        <dsp:cNvPr id="0" name=""/>
        <dsp:cNvSpPr/>
      </dsp:nvSpPr>
      <dsp:spPr>
        <a:xfrm>
          <a:off x="3480601" y="1444449"/>
          <a:ext cx="277611" cy="277611"/>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4F1E82-EB6C-4BF0-A186-BE7F5A69DCCB}">
      <dsp:nvSpPr>
        <dsp:cNvPr id="0" name=""/>
        <dsp:cNvSpPr/>
      </dsp:nvSpPr>
      <dsp:spPr>
        <a:xfrm>
          <a:off x="3619407" y="1583255"/>
          <a:ext cx="1116231" cy="2031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101" tIns="0" rIns="0" bIns="0" numCol="1" spcCol="1270" anchor="t" anchorCtr="0">
          <a:noAutofit/>
        </a:bodyPr>
        <a:lstStyle/>
        <a:p>
          <a:pPr marL="0" lvl="0" indent="0" algn="l" defTabSz="533400">
            <a:lnSpc>
              <a:spcPct val="90000"/>
            </a:lnSpc>
            <a:spcBef>
              <a:spcPct val="0"/>
            </a:spcBef>
            <a:spcAft>
              <a:spcPct val="35000"/>
            </a:spcAft>
            <a:buNone/>
          </a:pPr>
          <a:r>
            <a:rPr lang="en-US" sz="1200" b="1" kern="1200" dirty="0">
              <a:solidFill>
                <a:schemeClr val="bg1"/>
              </a:solidFill>
            </a:rPr>
            <a:t>Populate a dictionary with relevant data</a:t>
          </a:r>
        </a:p>
      </dsp:txBody>
      <dsp:txXfrm>
        <a:off x="3619407" y="1583255"/>
        <a:ext cx="1116231" cy="2031482"/>
      </dsp:txXfrm>
    </dsp:sp>
    <dsp:sp modelId="{203E485C-3017-4736-A6EE-1D0A98C96F3F}">
      <dsp:nvSpPr>
        <dsp:cNvPr id="0" name=""/>
        <dsp:cNvSpPr/>
      </dsp:nvSpPr>
      <dsp:spPr>
        <a:xfrm>
          <a:off x="4556347" y="1013572"/>
          <a:ext cx="358582" cy="358582"/>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C40C1A-B3C6-4508-9D3C-433D7F6B86C9}">
      <dsp:nvSpPr>
        <dsp:cNvPr id="0" name=""/>
        <dsp:cNvSpPr/>
      </dsp:nvSpPr>
      <dsp:spPr>
        <a:xfrm>
          <a:off x="4711272" y="1192863"/>
          <a:ext cx="1531272" cy="2421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005" tIns="0" rIns="0" bIns="0" numCol="1" spcCol="1270" anchor="t" anchorCtr="0">
          <a:noAutofit/>
        </a:bodyPr>
        <a:lstStyle/>
        <a:p>
          <a:pPr marL="0" lvl="0" indent="0" algn="l" defTabSz="533400">
            <a:lnSpc>
              <a:spcPct val="90000"/>
            </a:lnSpc>
            <a:spcBef>
              <a:spcPct val="0"/>
            </a:spcBef>
            <a:spcAft>
              <a:spcPct val="35000"/>
            </a:spcAft>
            <a:buNone/>
          </a:pPr>
          <a:r>
            <a:rPr lang="en-US" sz="1200" b="1" kern="1200" dirty="0">
              <a:solidFill>
                <a:schemeClr val="bg1"/>
              </a:solidFill>
            </a:rPr>
            <a:t>Cast the dictionary into a </a:t>
          </a:r>
          <a:r>
            <a:rPr lang="en-US" sz="1200" b="1" kern="1200" dirty="0" err="1">
              <a:solidFill>
                <a:schemeClr val="bg1"/>
              </a:solidFill>
            </a:rPr>
            <a:t>dataframefilter</a:t>
          </a:r>
          <a:r>
            <a:rPr lang="en-US" sz="1200" b="1" kern="1200" dirty="0">
              <a:solidFill>
                <a:schemeClr val="bg1"/>
              </a:solidFill>
            </a:rPr>
            <a:t> data to only view Falcon 9 launches</a:t>
          </a:r>
        </a:p>
      </dsp:txBody>
      <dsp:txXfrm>
        <a:off x="4711272" y="1192863"/>
        <a:ext cx="1531272" cy="2421874"/>
      </dsp:txXfrm>
    </dsp:sp>
    <dsp:sp modelId="{5B7C5A4D-8C39-4D0F-91F2-9F6C921658B7}">
      <dsp:nvSpPr>
        <dsp:cNvPr id="0" name=""/>
        <dsp:cNvSpPr/>
      </dsp:nvSpPr>
      <dsp:spPr>
        <a:xfrm>
          <a:off x="5663902" y="725839"/>
          <a:ext cx="456902" cy="456902"/>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77718C-DDA8-4330-B9C9-979963D616F2}">
      <dsp:nvSpPr>
        <dsp:cNvPr id="0" name=""/>
        <dsp:cNvSpPr/>
      </dsp:nvSpPr>
      <dsp:spPr>
        <a:xfrm>
          <a:off x="6125392" y="796632"/>
          <a:ext cx="1596395" cy="2660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2103" tIns="0" rIns="0" bIns="0" numCol="1" spcCol="1270" anchor="t" anchorCtr="0">
          <a:noAutofit/>
        </a:bodyPr>
        <a:lstStyle/>
        <a:p>
          <a:pPr marL="0" lvl="0" indent="0" algn="l" defTabSz="533400">
            <a:lnSpc>
              <a:spcPct val="90000"/>
            </a:lnSpc>
            <a:spcBef>
              <a:spcPct val="0"/>
            </a:spcBef>
            <a:spcAft>
              <a:spcPct val="35000"/>
            </a:spcAft>
            <a:buNone/>
          </a:pPr>
          <a:r>
            <a:rPr lang="en-US" sz="1200" b="1" kern="1200" dirty="0">
              <a:solidFill>
                <a:schemeClr val="bg1"/>
              </a:solidFill>
            </a:rPr>
            <a:t>Replace missing </a:t>
          </a:r>
          <a:r>
            <a:rPr lang="en-US" sz="1200" b="1" kern="1200" dirty="0" err="1">
              <a:solidFill>
                <a:schemeClr val="bg1"/>
              </a:solidFill>
            </a:rPr>
            <a:t>PayloadMass</a:t>
          </a:r>
          <a:r>
            <a:rPr lang="en-US" sz="1200" b="1" kern="1200" dirty="0">
              <a:solidFill>
                <a:schemeClr val="bg1"/>
              </a:solidFill>
            </a:rPr>
            <a:t> values with mean</a:t>
          </a:r>
        </a:p>
      </dsp:txBody>
      <dsp:txXfrm>
        <a:off x="6125392" y="796632"/>
        <a:ext cx="1596395" cy="26604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02D588-3411-4477-BFA1-9BE168B77FCF}">
      <dsp:nvSpPr>
        <dsp:cNvPr id="0" name=""/>
        <dsp:cNvSpPr/>
      </dsp:nvSpPr>
      <dsp:spPr>
        <a:xfrm>
          <a:off x="1375409" y="0"/>
          <a:ext cx="5783580" cy="3614737"/>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CEE807-1E6F-4D08-B143-0461BF8469D5}">
      <dsp:nvSpPr>
        <dsp:cNvPr id="0" name=""/>
        <dsp:cNvSpPr/>
      </dsp:nvSpPr>
      <dsp:spPr>
        <a:xfrm>
          <a:off x="1945092" y="2687919"/>
          <a:ext cx="133022" cy="133022"/>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580329-CFE8-4F61-9E7E-CD085D51035E}">
      <dsp:nvSpPr>
        <dsp:cNvPr id="0" name=""/>
        <dsp:cNvSpPr/>
      </dsp:nvSpPr>
      <dsp:spPr>
        <a:xfrm>
          <a:off x="2011603" y="2754430"/>
          <a:ext cx="757649" cy="860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486" tIns="0" rIns="0" bIns="0" numCol="1" spcCol="1270" anchor="t" anchorCtr="0">
          <a:noAutofit/>
        </a:bodyPr>
        <a:lstStyle/>
        <a:p>
          <a:pPr marL="0" lvl="0" indent="0" algn="l" defTabSz="533400">
            <a:lnSpc>
              <a:spcPct val="90000"/>
            </a:lnSpc>
            <a:spcBef>
              <a:spcPct val="0"/>
            </a:spcBef>
            <a:spcAft>
              <a:spcPct val="35000"/>
            </a:spcAft>
            <a:buNone/>
          </a:pPr>
          <a:r>
            <a:rPr lang="en-US" sz="1200" b="1" kern="1200" dirty="0">
              <a:solidFill>
                <a:schemeClr val="bg1"/>
              </a:solidFill>
            </a:rPr>
            <a:t>Send a Request to Wikipedia</a:t>
          </a:r>
        </a:p>
      </dsp:txBody>
      <dsp:txXfrm>
        <a:off x="2011603" y="2754430"/>
        <a:ext cx="757649" cy="860307"/>
      </dsp:txXfrm>
    </dsp:sp>
    <dsp:sp modelId="{A0BA3AFC-2F01-4811-8862-26FDED12A971}">
      <dsp:nvSpPr>
        <dsp:cNvPr id="0" name=""/>
        <dsp:cNvSpPr/>
      </dsp:nvSpPr>
      <dsp:spPr>
        <a:xfrm>
          <a:off x="2665148" y="1996058"/>
          <a:ext cx="208208" cy="208208"/>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A773F1F-0CB1-49F1-811B-FE7A1C142F8D}">
      <dsp:nvSpPr>
        <dsp:cNvPr id="0" name=""/>
        <dsp:cNvSpPr/>
      </dsp:nvSpPr>
      <dsp:spPr>
        <a:xfrm>
          <a:off x="2769252" y="2100162"/>
          <a:ext cx="960074" cy="1514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326" tIns="0" rIns="0" bIns="0" numCol="1" spcCol="1270" anchor="t" anchorCtr="0">
          <a:noAutofit/>
        </a:bodyPr>
        <a:lstStyle/>
        <a:p>
          <a:pPr marL="0" lvl="0" indent="0" algn="l" defTabSz="533400">
            <a:lnSpc>
              <a:spcPct val="90000"/>
            </a:lnSpc>
            <a:spcBef>
              <a:spcPct val="0"/>
            </a:spcBef>
            <a:spcAft>
              <a:spcPct val="35000"/>
            </a:spcAft>
            <a:buNone/>
          </a:pPr>
          <a:r>
            <a:rPr lang="en-US" sz="1200" b="1" kern="1200" dirty="0">
              <a:solidFill>
                <a:schemeClr val="bg1"/>
              </a:solidFill>
            </a:rPr>
            <a:t>Use </a:t>
          </a:r>
          <a:r>
            <a:rPr lang="en-US" sz="1200" b="1" kern="1200" dirty="0" err="1">
              <a:solidFill>
                <a:schemeClr val="bg1"/>
              </a:solidFill>
            </a:rPr>
            <a:t>BeautifulSoup</a:t>
          </a:r>
          <a:r>
            <a:rPr lang="en-US" sz="1200" b="1" kern="1200" dirty="0">
              <a:solidFill>
                <a:schemeClr val="bg1"/>
              </a:solidFill>
            </a:rPr>
            <a:t> to Parse the HTML</a:t>
          </a:r>
        </a:p>
      </dsp:txBody>
      <dsp:txXfrm>
        <a:off x="2769252" y="2100162"/>
        <a:ext cx="960074" cy="1514575"/>
      </dsp:txXfrm>
    </dsp:sp>
    <dsp:sp modelId="{B1A32C3E-E629-42A1-AEDD-039C9ABA81E0}">
      <dsp:nvSpPr>
        <dsp:cNvPr id="0" name=""/>
        <dsp:cNvSpPr/>
      </dsp:nvSpPr>
      <dsp:spPr>
        <a:xfrm>
          <a:off x="3590521" y="1444449"/>
          <a:ext cx="277611" cy="277611"/>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E9DED9-1F3B-4D71-B8D2-8EE113AB1193}">
      <dsp:nvSpPr>
        <dsp:cNvPr id="0" name=""/>
        <dsp:cNvSpPr/>
      </dsp:nvSpPr>
      <dsp:spPr>
        <a:xfrm>
          <a:off x="3729326" y="1583255"/>
          <a:ext cx="1116231" cy="2031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101" tIns="0" rIns="0" bIns="0" numCol="1" spcCol="1270" anchor="t" anchorCtr="0">
          <a:noAutofit/>
        </a:bodyPr>
        <a:lstStyle/>
        <a:p>
          <a:pPr marL="0" lvl="0" indent="0" algn="l" defTabSz="533400">
            <a:lnSpc>
              <a:spcPct val="90000"/>
            </a:lnSpc>
            <a:spcBef>
              <a:spcPct val="0"/>
            </a:spcBef>
            <a:spcAft>
              <a:spcPct val="35000"/>
            </a:spcAft>
            <a:buNone/>
          </a:pPr>
          <a:r>
            <a:rPr lang="en-US" sz="1200" b="1" kern="1200" dirty="0">
              <a:solidFill>
                <a:schemeClr val="bg1"/>
              </a:solidFill>
            </a:rPr>
            <a:t>Identify Launch info in the HTML table</a:t>
          </a:r>
        </a:p>
      </dsp:txBody>
      <dsp:txXfrm>
        <a:off x="3729326" y="1583255"/>
        <a:ext cx="1116231" cy="2031482"/>
      </dsp:txXfrm>
    </dsp:sp>
    <dsp:sp modelId="{8D1A32C5-2CFF-475B-8980-87B05680E84B}">
      <dsp:nvSpPr>
        <dsp:cNvPr id="0" name=""/>
        <dsp:cNvSpPr/>
      </dsp:nvSpPr>
      <dsp:spPr>
        <a:xfrm>
          <a:off x="4666267" y="1013572"/>
          <a:ext cx="358582" cy="358582"/>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15C021-ED8D-4DE5-AE6F-2F8223B88213}">
      <dsp:nvSpPr>
        <dsp:cNvPr id="0" name=""/>
        <dsp:cNvSpPr/>
      </dsp:nvSpPr>
      <dsp:spPr>
        <a:xfrm>
          <a:off x="4845558" y="1192863"/>
          <a:ext cx="1156716" cy="2421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005" tIns="0" rIns="0" bIns="0" numCol="1" spcCol="1270" anchor="t" anchorCtr="0">
          <a:noAutofit/>
        </a:bodyPr>
        <a:lstStyle/>
        <a:p>
          <a:pPr marL="0" lvl="0" indent="0" algn="l" defTabSz="533400">
            <a:lnSpc>
              <a:spcPct val="90000"/>
            </a:lnSpc>
            <a:spcBef>
              <a:spcPct val="0"/>
            </a:spcBef>
            <a:spcAft>
              <a:spcPct val="35000"/>
            </a:spcAft>
            <a:buNone/>
          </a:pPr>
          <a:r>
            <a:rPr lang="en-US" sz="1200" b="1" kern="1200" dirty="0">
              <a:solidFill>
                <a:schemeClr val="bg1"/>
              </a:solidFill>
            </a:rPr>
            <a:t>Create a dictionary to populate with said data</a:t>
          </a:r>
        </a:p>
      </dsp:txBody>
      <dsp:txXfrm>
        <a:off x="4845558" y="1192863"/>
        <a:ext cx="1156716" cy="2421874"/>
      </dsp:txXfrm>
    </dsp:sp>
    <dsp:sp modelId="{F0280577-9259-4073-8059-442318B39F44}">
      <dsp:nvSpPr>
        <dsp:cNvPr id="0" name=""/>
        <dsp:cNvSpPr/>
      </dsp:nvSpPr>
      <dsp:spPr>
        <a:xfrm>
          <a:off x="5773822" y="725839"/>
          <a:ext cx="456902" cy="456902"/>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FB3FF7-B839-4C27-9716-434244E4EEAB}">
      <dsp:nvSpPr>
        <dsp:cNvPr id="0" name=""/>
        <dsp:cNvSpPr/>
      </dsp:nvSpPr>
      <dsp:spPr>
        <a:xfrm>
          <a:off x="6002274" y="954290"/>
          <a:ext cx="1156716" cy="2660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2103" tIns="0" rIns="0" bIns="0" numCol="1" spcCol="1270" anchor="t" anchorCtr="0">
          <a:noAutofit/>
        </a:bodyPr>
        <a:lstStyle/>
        <a:p>
          <a:pPr marL="0" lvl="0" indent="0" algn="l" defTabSz="533400">
            <a:lnSpc>
              <a:spcPct val="90000"/>
            </a:lnSpc>
            <a:spcBef>
              <a:spcPct val="0"/>
            </a:spcBef>
            <a:spcAft>
              <a:spcPct val="35000"/>
            </a:spcAft>
            <a:buNone/>
          </a:pPr>
          <a:r>
            <a:rPr lang="en-US" sz="1200" b="1" kern="1200" dirty="0">
              <a:solidFill>
                <a:schemeClr val="bg1"/>
              </a:solidFill>
            </a:rPr>
            <a:t>Extract data into dictionary via iteration through the table</a:t>
          </a:r>
        </a:p>
      </dsp:txBody>
      <dsp:txXfrm>
        <a:off x="6002274" y="954290"/>
        <a:ext cx="1156716" cy="26604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9B642E-5336-4F0E-98D4-D46AB048F51D}">
      <dsp:nvSpPr>
        <dsp:cNvPr id="0" name=""/>
        <dsp:cNvSpPr/>
      </dsp:nvSpPr>
      <dsp:spPr>
        <a:xfrm>
          <a:off x="2301623" y="1594146"/>
          <a:ext cx="496892" cy="91440"/>
        </a:xfrm>
        <a:custGeom>
          <a:avLst/>
          <a:gdLst/>
          <a:ahLst/>
          <a:cxnLst/>
          <a:rect l="0" t="0" r="0" b="0"/>
          <a:pathLst>
            <a:path>
              <a:moveTo>
                <a:pt x="0" y="45720"/>
              </a:moveTo>
              <a:lnTo>
                <a:pt x="496892" y="45720"/>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solidFill>
              <a:schemeClr val="tx1"/>
            </a:solidFill>
          </a:endParaRPr>
        </a:p>
      </dsp:txBody>
      <dsp:txXfrm>
        <a:off x="2536882" y="1637226"/>
        <a:ext cx="26374" cy="5280"/>
      </dsp:txXfrm>
    </dsp:sp>
    <dsp:sp modelId="{AA026B5A-F63F-49B1-9D92-6239392B1925}">
      <dsp:nvSpPr>
        <dsp:cNvPr id="0" name=""/>
        <dsp:cNvSpPr/>
      </dsp:nvSpPr>
      <dsp:spPr>
        <a:xfrm>
          <a:off x="9976" y="951832"/>
          <a:ext cx="2293446" cy="1376068"/>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Fit and Transformed Features with </a:t>
          </a:r>
          <a:r>
            <a:rPr lang="en-US" sz="1600" kern="1200" dirty="0" err="1">
              <a:solidFill>
                <a:schemeClr val="tx1"/>
              </a:solidFill>
            </a:rPr>
            <a:t>StandardScaler</a:t>
          </a:r>
          <a:endParaRPr lang="en-US" sz="1600" kern="1200" dirty="0">
            <a:solidFill>
              <a:schemeClr val="tx1"/>
            </a:solidFill>
          </a:endParaRPr>
        </a:p>
      </dsp:txBody>
      <dsp:txXfrm>
        <a:off x="9976" y="951832"/>
        <a:ext cx="2293446" cy="1376068"/>
      </dsp:txXfrm>
    </dsp:sp>
    <dsp:sp modelId="{A86C00D7-2DE0-4BB2-9167-3736972147D8}">
      <dsp:nvSpPr>
        <dsp:cNvPr id="0" name=""/>
        <dsp:cNvSpPr/>
      </dsp:nvSpPr>
      <dsp:spPr>
        <a:xfrm>
          <a:off x="5122563" y="1594146"/>
          <a:ext cx="496892" cy="91440"/>
        </a:xfrm>
        <a:custGeom>
          <a:avLst/>
          <a:gdLst/>
          <a:ahLst/>
          <a:cxnLst/>
          <a:rect l="0" t="0" r="0" b="0"/>
          <a:pathLst>
            <a:path>
              <a:moveTo>
                <a:pt x="0" y="45720"/>
              </a:moveTo>
              <a:lnTo>
                <a:pt x="496892" y="45720"/>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solidFill>
              <a:schemeClr val="tx1"/>
            </a:solidFill>
          </a:endParaRPr>
        </a:p>
      </dsp:txBody>
      <dsp:txXfrm>
        <a:off x="5357822" y="1637226"/>
        <a:ext cx="26374" cy="5280"/>
      </dsp:txXfrm>
    </dsp:sp>
    <dsp:sp modelId="{68B5808C-1EC6-47AF-B44C-F8C154B1E1D5}">
      <dsp:nvSpPr>
        <dsp:cNvPr id="0" name=""/>
        <dsp:cNvSpPr/>
      </dsp:nvSpPr>
      <dsp:spPr>
        <a:xfrm>
          <a:off x="2830916" y="951832"/>
          <a:ext cx="2293446" cy="1376068"/>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Prepared a </a:t>
          </a:r>
          <a:r>
            <a:rPr lang="en-US" sz="1600" kern="1200" dirty="0" err="1">
              <a:solidFill>
                <a:schemeClr val="tx1"/>
              </a:solidFill>
            </a:rPr>
            <a:t>train:test</a:t>
          </a:r>
          <a:r>
            <a:rPr lang="en-US" sz="1600" kern="1200" dirty="0">
              <a:solidFill>
                <a:schemeClr val="tx1"/>
              </a:solidFill>
            </a:rPr>
            <a:t> split of 80%:20%</a:t>
          </a:r>
        </a:p>
      </dsp:txBody>
      <dsp:txXfrm>
        <a:off x="2830916" y="951832"/>
        <a:ext cx="2293446" cy="1376068"/>
      </dsp:txXfrm>
    </dsp:sp>
    <dsp:sp modelId="{5A06A025-346C-4BED-8D4A-319B98DA1139}">
      <dsp:nvSpPr>
        <dsp:cNvPr id="0" name=""/>
        <dsp:cNvSpPr/>
      </dsp:nvSpPr>
      <dsp:spPr>
        <a:xfrm>
          <a:off x="1156700" y="2326100"/>
          <a:ext cx="5641879" cy="496892"/>
        </a:xfrm>
        <a:custGeom>
          <a:avLst/>
          <a:gdLst/>
          <a:ahLst/>
          <a:cxnLst/>
          <a:rect l="0" t="0" r="0" b="0"/>
          <a:pathLst>
            <a:path>
              <a:moveTo>
                <a:pt x="5641879" y="0"/>
              </a:moveTo>
              <a:lnTo>
                <a:pt x="5641879" y="265546"/>
              </a:lnTo>
              <a:lnTo>
                <a:pt x="0" y="265546"/>
              </a:lnTo>
              <a:lnTo>
                <a:pt x="0" y="496892"/>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solidFill>
              <a:schemeClr val="tx1"/>
            </a:solidFill>
          </a:endParaRPr>
        </a:p>
      </dsp:txBody>
      <dsp:txXfrm>
        <a:off x="3835977" y="2571906"/>
        <a:ext cx="283324" cy="5280"/>
      </dsp:txXfrm>
    </dsp:sp>
    <dsp:sp modelId="{39936FCC-18D7-4E65-825B-F3F49184D9D8}">
      <dsp:nvSpPr>
        <dsp:cNvPr id="0" name=""/>
        <dsp:cNvSpPr/>
      </dsp:nvSpPr>
      <dsp:spPr>
        <a:xfrm>
          <a:off x="5651856" y="951832"/>
          <a:ext cx="2293446" cy="1376068"/>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Ran </a:t>
          </a:r>
          <a:r>
            <a:rPr lang="en-US" sz="1600" kern="1200" dirty="0" err="1">
              <a:solidFill>
                <a:schemeClr val="tx1"/>
              </a:solidFill>
            </a:rPr>
            <a:t>GridSearchCV</a:t>
          </a:r>
          <a:r>
            <a:rPr lang="en-US" sz="1600" kern="1200" dirty="0">
              <a:solidFill>
                <a:schemeClr val="tx1"/>
              </a:solidFill>
            </a:rPr>
            <a:t> at cv = 10 to find optimal parameters for SVM, LR, Decision Tree and k-NN models</a:t>
          </a:r>
        </a:p>
      </dsp:txBody>
      <dsp:txXfrm>
        <a:off x="5651856" y="951832"/>
        <a:ext cx="2293446" cy="1376068"/>
      </dsp:txXfrm>
    </dsp:sp>
    <dsp:sp modelId="{7AFEB0F4-6DB3-4BA6-BF6C-4E13378FD498}">
      <dsp:nvSpPr>
        <dsp:cNvPr id="0" name=""/>
        <dsp:cNvSpPr/>
      </dsp:nvSpPr>
      <dsp:spPr>
        <a:xfrm>
          <a:off x="2301623" y="3497706"/>
          <a:ext cx="496892" cy="91440"/>
        </a:xfrm>
        <a:custGeom>
          <a:avLst/>
          <a:gdLst/>
          <a:ahLst/>
          <a:cxnLst/>
          <a:rect l="0" t="0" r="0" b="0"/>
          <a:pathLst>
            <a:path>
              <a:moveTo>
                <a:pt x="0" y="45720"/>
              </a:moveTo>
              <a:lnTo>
                <a:pt x="496892" y="45720"/>
              </a:lnTo>
            </a:path>
          </a:pathLst>
        </a:custGeom>
        <a:noFill/>
        <a:ln w="9525"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solidFill>
              <a:schemeClr val="tx1"/>
            </a:solidFill>
          </a:endParaRPr>
        </a:p>
      </dsp:txBody>
      <dsp:txXfrm>
        <a:off x="2536882" y="3540786"/>
        <a:ext cx="26374" cy="5280"/>
      </dsp:txXfrm>
    </dsp:sp>
    <dsp:sp modelId="{A5D4CB99-5B1B-418C-84C6-C321153341A6}">
      <dsp:nvSpPr>
        <dsp:cNvPr id="0" name=""/>
        <dsp:cNvSpPr/>
      </dsp:nvSpPr>
      <dsp:spPr>
        <a:xfrm>
          <a:off x="9976" y="2855392"/>
          <a:ext cx="2293446" cy="1376068"/>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Score models on test dataset</a:t>
          </a:r>
        </a:p>
      </dsp:txBody>
      <dsp:txXfrm>
        <a:off x="9976" y="2855392"/>
        <a:ext cx="2293446" cy="1376068"/>
      </dsp:txXfrm>
    </dsp:sp>
    <dsp:sp modelId="{C68F6B8F-4B64-477C-B587-24E218D8D60A}">
      <dsp:nvSpPr>
        <dsp:cNvPr id="0" name=""/>
        <dsp:cNvSpPr/>
      </dsp:nvSpPr>
      <dsp:spPr>
        <a:xfrm>
          <a:off x="2830916" y="2855392"/>
          <a:ext cx="2293446" cy="1376068"/>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Visualize results for true/false negative/positive with Confusion Matrix</a:t>
          </a:r>
        </a:p>
      </dsp:txBody>
      <dsp:txXfrm>
        <a:off x="2830916" y="2855392"/>
        <a:ext cx="2293446" cy="1376068"/>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4/23/2022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2353273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757282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4/23/2022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4/23/2022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0146835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844874123"/>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BD35DB1-1678-4513-8EA2-82BB31CD9CE8}" type="datetimeFigureOut">
              <a:rPr lang="en-US" smtClean="0"/>
              <a:t>4/23/2022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305746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4/23/2022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525727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4/23/2022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2086209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4/23/2022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20093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4/23/2022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4/23/2022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6114816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4/23/2022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7517179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4/23/2022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515285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4/23/2022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52155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4/23/2022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0136230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98624D31-43A5-475A-80CF-332C9F6DCF35}" type="datetimeFigureOut">
              <a:rPr lang="en-US" smtClean="0"/>
              <a:t>4/23/2022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7733746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624D31-43A5-475A-80CF-332C9F6DCF35}" type="datetimeFigureOut">
              <a:rPr lang="en-US" smtClean="0"/>
              <a:t>4/23/2022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536937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624D31-43A5-475A-80CF-332C9F6DCF35}" type="datetimeFigureOut">
              <a:rPr lang="en-US" smtClean="0"/>
              <a:t>4/23/2022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2440664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624D31-43A5-475A-80CF-332C9F6DCF35}" type="datetimeFigureOut">
              <a:rPr lang="en-US" smtClean="0"/>
              <a:t>4/23/2022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8915155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624D31-43A5-475A-80CF-332C9F6DCF35}" type="datetimeFigureOut">
              <a:rPr lang="en-US" smtClean="0"/>
              <a:t>4/23/2022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249212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4/23/2022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624D31-43A5-475A-80CF-332C9F6DCF35}" type="datetimeFigureOut">
              <a:rPr lang="en-US" smtClean="0"/>
              <a:t>4/23/2022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2398237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4/23/2022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391274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4/23/2022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2182047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88492923"/>
      </p:ext>
    </p:extLst>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2226922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846550318"/>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4/23/2022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4/23/2022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4/23/2022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4/23/2022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4/23/2022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4/23/2022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theme" Target="../theme/theme2.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724" r:id="rId14"/>
    <p:sldLayoutId id="214748372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4/23/2022</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501585922"/>
      </p:ext>
    </p:extLst>
  </p:cSld>
  <p:clrMap bg1="dk1" tx1="lt1" bg2="dk2" tx2="lt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 id="2147483808" r:id="rId17"/>
    <p:sldLayoutId id="2147483809" r:id="rId18"/>
    <p:sldLayoutId id="2147483810" r:id="rId19"/>
    <p:sldLayoutId id="2147483811" r:id="rId20"/>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3.xml"/><Relationship Id="rId5" Type="http://schemas.openxmlformats.org/officeDocument/2006/relationships/hyperlink" Target="https://github.com/markfarrugia29"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3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34.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3.png"/><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png"/><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34.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3.png"/><Relationship Id="rId1" Type="http://schemas.openxmlformats.org/officeDocument/2006/relationships/slideLayout" Target="../slideLayouts/slideLayout34.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34.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34.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34.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3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3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264178" y="47645"/>
            <a:ext cx="2737645" cy="818629"/>
          </a:xfrm>
          <a:prstGeom prst="rect">
            <a:avLst/>
          </a:prstGeom>
        </p:spPr>
      </p:pic>
      <p:sp>
        <p:nvSpPr>
          <p:cNvPr id="3" name="TextBox 2">
            <a:extLst>
              <a:ext uri="{FF2B5EF4-FFF2-40B4-BE49-F238E27FC236}">
                <a16:creationId xmlns:a16="http://schemas.microsoft.com/office/drawing/2014/main" id="{F4B55F3E-F6ED-4E39-A8CE-9C1E9AF0C1AF}"/>
              </a:ext>
            </a:extLst>
          </p:cNvPr>
          <p:cNvSpPr txBox="1"/>
          <p:nvPr/>
        </p:nvSpPr>
        <p:spPr>
          <a:xfrm>
            <a:off x="5751095" y="240632"/>
            <a:ext cx="6176727" cy="3046988"/>
          </a:xfrm>
          <a:prstGeom prst="rect">
            <a:avLst/>
          </a:prstGeom>
          <a:noFill/>
        </p:spPr>
        <p:txBody>
          <a:bodyPr wrap="square" rtlCol="0">
            <a:spAutoFit/>
          </a:bodyPr>
          <a:lstStyle/>
          <a:p>
            <a:pPr algn="ctr"/>
            <a:r>
              <a:rPr lang="en-US" sz="2800" b="1" dirty="0"/>
              <a:t>Data Science Capstone Project</a:t>
            </a:r>
          </a:p>
          <a:p>
            <a:pPr algn="ctr"/>
            <a:r>
              <a:rPr lang="en-US" sz="2800" b="1" dirty="0"/>
              <a:t>Determining Factors Contributing to SpaceX Engine Recovery</a:t>
            </a:r>
          </a:p>
          <a:p>
            <a:pPr algn="ctr"/>
            <a:endParaRPr lang="en-US" sz="2800" b="1" dirty="0"/>
          </a:p>
          <a:p>
            <a:pPr algn="ctr"/>
            <a:r>
              <a:rPr lang="en-US" sz="2800" b="1" dirty="0"/>
              <a:t>Mark A. Farrugia, Ph.D.</a:t>
            </a:r>
          </a:p>
          <a:p>
            <a:pPr algn="ctr"/>
            <a:r>
              <a:rPr lang="en-US" sz="2400" dirty="0">
                <a:hlinkClick r:id="rId5">
                  <a:extLst>
                    <a:ext uri="{A12FA001-AC4F-418D-AE19-62706E023703}">
                      <ahyp:hlinkClr xmlns:ahyp="http://schemas.microsoft.com/office/drawing/2018/hyperlinkcolor" val="tx"/>
                    </a:ext>
                  </a:extLst>
                </a:hlinkClick>
              </a:rPr>
              <a:t>https://github.com/markfarrugia29</a:t>
            </a:r>
            <a:endParaRPr lang="en-US" sz="2400" b="1" dirty="0"/>
          </a:p>
          <a:p>
            <a:pPr algn="ctr"/>
            <a:r>
              <a:rPr lang="en-US" sz="2800" b="1" dirty="0"/>
              <a:t>April 19</a:t>
            </a:r>
            <a:r>
              <a:rPr lang="en-US" sz="2800" b="1" baseline="30000" dirty="0"/>
              <a:t>th</a:t>
            </a:r>
            <a:r>
              <a:rPr lang="en-US" sz="2800" b="1" dirty="0"/>
              <a:t>, 2022</a:t>
            </a:r>
            <a:endParaRPr lang="en-US" sz="2800" dirty="0"/>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0262" y="1590455"/>
            <a:ext cx="9543283" cy="4920704"/>
          </a:xfrm>
          <a:prstGeom prst="rect">
            <a:avLst/>
          </a:prstGeom>
        </p:spPr>
        <p:txBody>
          <a:bodyPr anchor="t">
            <a:normAutofit/>
          </a:bodyPr>
          <a:lstStyle/>
          <a:p>
            <a:pPr marL="0" indent="0">
              <a:buNone/>
            </a:pPr>
            <a:r>
              <a:rPr lang="en-US" dirty="0" err="1"/>
              <a:t>Succesful</a:t>
            </a:r>
            <a:r>
              <a:rPr lang="en-US" dirty="0"/>
              <a:t> and Unsuccessful recoveries were classed into binary as 1 and 0, Respectively. </a:t>
            </a:r>
          </a:p>
          <a:p>
            <a:pPr marL="0" indent="0">
              <a:buNone/>
            </a:pPr>
            <a:r>
              <a:rPr lang="en-US" b="1" dirty="0"/>
              <a:t>Successful</a:t>
            </a:r>
            <a:r>
              <a:rPr lang="en-US" dirty="0"/>
              <a:t> recoveries were keyed as follows:</a:t>
            </a:r>
          </a:p>
          <a:p>
            <a:pPr marL="0" indent="0">
              <a:buNone/>
            </a:pPr>
            <a:r>
              <a:rPr lang="en-US" dirty="0"/>
              <a:t>True ASDS, True RTLS, or True Ocean</a:t>
            </a:r>
          </a:p>
          <a:p>
            <a:pPr marL="0" indent="0">
              <a:buNone/>
            </a:pPr>
            <a:r>
              <a:rPr lang="en-US" b="1" dirty="0"/>
              <a:t>Unsuccessful </a:t>
            </a:r>
            <a:r>
              <a:rPr lang="en-US" dirty="0"/>
              <a:t>recoveries:</a:t>
            </a:r>
          </a:p>
          <a:p>
            <a:pPr marL="0" indent="0">
              <a:buNone/>
            </a:pPr>
            <a:r>
              <a:rPr lang="en-US" dirty="0"/>
              <a:t>None </a:t>
            </a:r>
            <a:r>
              <a:rPr lang="en-US" dirty="0" err="1"/>
              <a:t>None</a:t>
            </a:r>
            <a:r>
              <a:rPr lang="en-US" dirty="0"/>
              <a:t>, False ASDS, False Ocean, None ASDS, False RTLS</a:t>
            </a:r>
          </a:p>
          <a:p>
            <a:pPr marL="0" indent="0">
              <a:buNone/>
            </a:pPr>
            <a:r>
              <a:rPr lang="en-US" dirty="0"/>
              <a:t>A mean success of 66% was identified on analysis of unsuccessful/successful recoveries.</a:t>
            </a:r>
          </a:p>
          <a:p>
            <a:pPr marL="0" indent="0">
              <a:buNone/>
            </a:pPr>
            <a:r>
              <a:rPr lang="en-US" dirty="0"/>
              <a:t>GitHub URL for code: </a:t>
            </a:r>
          </a:p>
          <a:p>
            <a:r>
              <a:rPr lang="en-US" dirty="0"/>
              <a:t>https://github.com/markfarrugia29/IBM-Data-Science-Capstone-Project-SpaceX/blob/main/Capstone%20Project%20SpaceX/Data%20Visualization/Data%20Visualization%20Data%20Wrangling%20.ipynb</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82869" y="1562099"/>
            <a:ext cx="9745663" cy="4351338"/>
          </a:xfrm>
          <a:prstGeom prst="rect">
            <a:avLst/>
          </a:prstGeom>
        </p:spPr>
        <p:txBody>
          <a:bodyPr lIns="91440" tIns="45720" rIns="91440" bIns="45720" anchor="t">
            <a:normAutofit fontScale="92500" lnSpcReduction="20000"/>
          </a:bodyPr>
          <a:lstStyle/>
          <a:p>
            <a:pPr marL="0" indent="0">
              <a:lnSpc>
                <a:spcPct val="100000"/>
              </a:lnSpc>
              <a:spcBef>
                <a:spcPts val="1400"/>
              </a:spcBef>
              <a:buNone/>
            </a:pPr>
            <a:r>
              <a:rPr lang="en-US" sz="2200" dirty="0">
                <a:solidFill>
                  <a:schemeClr val="accent3">
                    <a:lumMod val="25000"/>
                  </a:schemeClr>
                </a:solidFill>
                <a:latin typeface="Abadi"/>
              </a:rPr>
              <a:t>Scatter, bar and line plots were utilized to visualize potential factors contributing to stage 1 recovery rates. </a:t>
            </a:r>
          </a:p>
          <a:p>
            <a:pPr marL="0" indent="0">
              <a:lnSpc>
                <a:spcPct val="100000"/>
              </a:lnSpc>
              <a:spcBef>
                <a:spcPts val="1400"/>
              </a:spcBef>
              <a:buNone/>
            </a:pPr>
            <a:r>
              <a:rPr lang="en-US" sz="2200" b="1" dirty="0">
                <a:solidFill>
                  <a:schemeClr val="accent3">
                    <a:lumMod val="25000"/>
                  </a:schemeClr>
                </a:solidFill>
                <a:latin typeface="Abadi"/>
              </a:rPr>
              <a:t>Comparisons:</a:t>
            </a:r>
            <a:r>
              <a:rPr lang="en-US" sz="2200" dirty="0">
                <a:solidFill>
                  <a:schemeClr val="accent3">
                    <a:lumMod val="25000"/>
                  </a:schemeClr>
                </a:solidFill>
                <a:latin typeface="Abadi"/>
              </a:rPr>
              <a:t> </a:t>
            </a:r>
          </a:p>
          <a:p>
            <a:pPr>
              <a:lnSpc>
                <a:spcPct val="100000"/>
              </a:lnSpc>
              <a:spcBef>
                <a:spcPts val="1400"/>
              </a:spcBef>
              <a:buFont typeface="Arial" panose="020B0604020202020204" pitchFamily="34" charset="0"/>
              <a:buChar char="•"/>
            </a:pPr>
            <a:r>
              <a:rPr lang="en-US" sz="2200" dirty="0">
                <a:solidFill>
                  <a:schemeClr val="bg1"/>
                </a:solidFill>
                <a:latin typeface="Abadi"/>
              </a:rPr>
              <a:t>Flight No. Vs. Payload Mass/Launch Site</a:t>
            </a:r>
          </a:p>
          <a:p>
            <a:pPr>
              <a:lnSpc>
                <a:spcPct val="100000"/>
              </a:lnSpc>
              <a:spcBef>
                <a:spcPts val="1400"/>
              </a:spcBef>
              <a:buFont typeface="Arial" panose="020B0604020202020204" pitchFamily="34" charset="0"/>
              <a:buChar char="•"/>
            </a:pPr>
            <a:r>
              <a:rPr lang="en-US" sz="2200" dirty="0">
                <a:solidFill>
                  <a:schemeClr val="bg1"/>
                </a:solidFill>
                <a:latin typeface="Abadi"/>
              </a:rPr>
              <a:t>Payload Mass Vs. Launch site</a:t>
            </a:r>
          </a:p>
          <a:p>
            <a:pPr>
              <a:lnSpc>
                <a:spcPct val="100000"/>
              </a:lnSpc>
              <a:spcBef>
                <a:spcPts val="1400"/>
              </a:spcBef>
              <a:buFont typeface="Arial" panose="020B0604020202020204" pitchFamily="34" charset="0"/>
              <a:buChar char="•"/>
            </a:pPr>
            <a:r>
              <a:rPr lang="en-US" sz="2200" dirty="0">
                <a:solidFill>
                  <a:schemeClr val="bg1"/>
                </a:solidFill>
                <a:latin typeface="Abadi"/>
              </a:rPr>
              <a:t>Orbit Vs. Success Rate</a:t>
            </a:r>
          </a:p>
          <a:p>
            <a:pPr>
              <a:lnSpc>
                <a:spcPct val="100000"/>
              </a:lnSpc>
              <a:spcBef>
                <a:spcPts val="1400"/>
              </a:spcBef>
              <a:buFont typeface="Arial" panose="020B0604020202020204" pitchFamily="34" charset="0"/>
              <a:buChar char="•"/>
            </a:pPr>
            <a:r>
              <a:rPr lang="en-US" sz="2200" dirty="0">
                <a:solidFill>
                  <a:schemeClr val="bg1"/>
                </a:solidFill>
                <a:latin typeface="Abadi"/>
              </a:rPr>
              <a:t>Payload Mass Vs. Orbit</a:t>
            </a:r>
          </a:p>
          <a:p>
            <a:pPr>
              <a:lnSpc>
                <a:spcPct val="100000"/>
              </a:lnSpc>
              <a:spcBef>
                <a:spcPts val="1400"/>
              </a:spcBef>
              <a:buFont typeface="Arial" panose="020B0604020202020204" pitchFamily="34" charset="0"/>
              <a:buChar char="•"/>
            </a:pPr>
            <a:r>
              <a:rPr lang="en-US" sz="2200" dirty="0">
                <a:solidFill>
                  <a:schemeClr val="bg1"/>
                </a:solidFill>
                <a:latin typeface="Abadi"/>
              </a:rPr>
              <a:t>Flight No. Vs. Orbit</a:t>
            </a:r>
          </a:p>
          <a:p>
            <a:pPr>
              <a:lnSpc>
                <a:spcPct val="100000"/>
              </a:lnSpc>
              <a:spcBef>
                <a:spcPts val="1400"/>
              </a:spcBef>
              <a:buFont typeface="Arial" panose="020B0604020202020204" pitchFamily="34" charset="0"/>
              <a:buChar char="•"/>
            </a:pPr>
            <a:r>
              <a:rPr lang="en-US" sz="2200" dirty="0">
                <a:solidFill>
                  <a:schemeClr val="bg1"/>
                </a:solidFill>
                <a:latin typeface="Abadi"/>
              </a:rPr>
              <a:t>Success over time (years)</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Box 5">
            <a:extLst>
              <a:ext uri="{FF2B5EF4-FFF2-40B4-BE49-F238E27FC236}">
                <a16:creationId xmlns:a16="http://schemas.microsoft.com/office/drawing/2014/main" id="{B38C9552-64AE-43E4-850E-12A0954327E4}"/>
              </a:ext>
            </a:extLst>
          </p:cNvPr>
          <p:cNvSpPr txBox="1"/>
          <p:nvPr/>
        </p:nvSpPr>
        <p:spPr>
          <a:xfrm>
            <a:off x="378372" y="5657305"/>
            <a:ext cx="10250160" cy="923330"/>
          </a:xfrm>
          <a:prstGeom prst="rect">
            <a:avLst/>
          </a:prstGeom>
          <a:noFill/>
        </p:spPr>
        <p:txBody>
          <a:bodyPr wrap="square" rtlCol="0">
            <a:spAutoFit/>
          </a:bodyPr>
          <a:lstStyle/>
          <a:p>
            <a:r>
              <a:rPr lang="en-US" dirty="0">
                <a:solidFill>
                  <a:schemeClr val="bg1"/>
                </a:solidFill>
                <a:latin typeface="Abadi" panose="020B0604020104020204" pitchFamily="34" charset="0"/>
              </a:rPr>
              <a:t>Link to </a:t>
            </a:r>
            <a:r>
              <a:rPr lang="en-US" dirty="0" err="1">
                <a:solidFill>
                  <a:schemeClr val="bg1"/>
                </a:solidFill>
                <a:latin typeface="Abadi" panose="020B0604020104020204" pitchFamily="34" charset="0"/>
              </a:rPr>
              <a:t>github</a:t>
            </a:r>
            <a:r>
              <a:rPr lang="en-US" dirty="0">
                <a:solidFill>
                  <a:schemeClr val="bg1"/>
                </a:solidFill>
                <a:latin typeface="Abadi" panose="020B0604020104020204" pitchFamily="34" charset="0"/>
              </a:rPr>
              <a:t> of EDA: </a:t>
            </a:r>
            <a:r>
              <a:rPr lang="en-US" b="1" dirty="0">
                <a:solidFill>
                  <a:schemeClr val="bg1"/>
                </a:solidFill>
                <a:latin typeface="Abadi" panose="020B0604020104020204" pitchFamily="34" charset="0"/>
              </a:rPr>
              <a:t>https://github.com/markfarrugia29/IBM-Data-Science-Capstone-Project-SpaceX/blob/main/Capstone%20Project%20SpaceX/Data%20Visualization/Data%20Visualization%20with%20plots.ipynb </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6555" y="1539874"/>
            <a:ext cx="9745663" cy="4351338"/>
          </a:xfrm>
          <a:prstGeom prst="rect">
            <a:avLst/>
          </a:prstGeom>
        </p:spPr>
        <p:txBody>
          <a:bodyPr lIns="91440" tIns="45720" rIns="91440" bIns="45720" anchor="t"/>
          <a:lstStyle/>
          <a:p>
            <a:pPr>
              <a:lnSpc>
                <a:spcPct val="100000"/>
              </a:lnSpc>
              <a:spcBef>
                <a:spcPts val="1400"/>
              </a:spcBef>
              <a:buClr>
                <a:schemeClr val="bg1"/>
              </a:buClr>
            </a:pPr>
            <a:r>
              <a:rPr lang="en-US" sz="2200" dirty="0">
                <a:solidFill>
                  <a:schemeClr val="accent3">
                    <a:lumMod val="25000"/>
                  </a:schemeClr>
                </a:solidFill>
                <a:latin typeface="Abadi"/>
              </a:rPr>
              <a:t>A .CSV file containing SpaceX launch data from 2010-2017 was uploaded to IBM DB2 database</a:t>
            </a:r>
          </a:p>
          <a:p>
            <a:pPr>
              <a:lnSpc>
                <a:spcPct val="100000"/>
              </a:lnSpc>
              <a:spcBef>
                <a:spcPts val="1400"/>
              </a:spcBef>
              <a:buClr>
                <a:schemeClr val="bg1"/>
              </a:buClr>
            </a:pPr>
            <a:r>
              <a:rPr lang="en-US" sz="2200" dirty="0">
                <a:solidFill>
                  <a:schemeClr val="accent3">
                    <a:lumMod val="25000"/>
                  </a:schemeClr>
                </a:solidFill>
                <a:latin typeface="Abadi"/>
              </a:rPr>
              <a:t>Several SQL queries were performed to get a better understanding of the dataset</a:t>
            </a:r>
          </a:p>
          <a:p>
            <a:pPr>
              <a:lnSpc>
                <a:spcPct val="100000"/>
              </a:lnSpc>
              <a:spcBef>
                <a:spcPts val="1400"/>
              </a:spcBef>
              <a:buClr>
                <a:schemeClr val="bg1"/>
              </a:buClr>
            </a:pPr>
            <a:r>
              <a:rPr lang="en-US" sz="2200" dirty="0">
                <a:solidFill>
                  <a:schemeClr val="accent3">
                    <a:lumMod val="25000"/>
                  </a:schemeClr>
                </a:solidFill>
                <a:latin typeface="Abadi"/>
              </a:rPr>
              <a:t>Information on launch site names, mission outcomes, booster versions, landing outcomes and payload sizes were </a:t>
            </a:r>
            <a:r>
              <a:rPr lang="en-US" sz="2200" dirty="0" err="1">
                <a:solidFill>
                  <a:schemeClr val="accent3">
                    <a:lumMod val="25000"/>
                  </a:schemeClr>
                </a:solidFill>
                <a:latin typeface="Abadi"/>
              </a:rPr>
              <a:t>obtrained</a:t>
            </a:r>
            <a:endParaRPr lang="en-US" sz="2200" dirty="0">
              <a:solidFill>
                <a:schemeClr val="accent3">
                  <a:lumMod val="25000"/>
                </a:schemeClr>
              </a:solidFill>
              <a:latin typeface="Abadi"/>
            </a:endParaRPr>
          </a:p>
          <a:p>
            <a:pPr marL="0" indent="0">
              <a:lnSpc>
                <a:spcPct val="100000"/>
              </a:lnSpc>
              <a:spcBef>
                <a:spcPts val="1400"/>
              </a:spcBef>
              <a:buClr>
                <a:schemeClr val="bg1"/>
              </a:buClr>
              <a:buNone/>
            </a:pPr>
            <a:r>
              <a:rPr lang="en-US" sz="2200" dirty="0" err="1">
                <a:solidFill>
                  <a:schemeClr val="accent3">
                    <a:lumMod val="25000"/>
                  </a:schemeClr>
                </a:solidFill>
                <a:latin typeface="Abadi"/>
              </a:rPr>
              <a:t>Github</a:t>
            </a:r>
            <a:r>
              <a:rPr lang="en-US" sz="2200" dirty="0">
                <a:solidFill>
                  <a:schemeClr val="accent3">
                    <a:lumMod val="25000"/>
                  </a:schemeClr>
                </a:solidFill>
                <a:latin typeface="Abadi"/>
              </a:rPr>
              <a:t> URL: https://github.com/markfarrugia29/IBM-Data-Science-Capstone-Project-SpaceX/blob/main/Capstone%20Project%20SpaceX/Data%20Collection/Exploratory%20Data%20analysis%20with%20SQL.ipynb</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18722" y="1639669"/>
            <a:ext cx="10515600" cy="4351337"/>
          </a:xfrm>
          <a:prstGeom prst="rect">
            <a:avLst/>
          </a:prstGeom>
        </p:spPr>
        <p:txBody>
          <a:bodyPr anchor="t">
            <a:normAutofit/>
          </a:bodyPr>
          <a:lstStyle/>
          <a:p>
            <a:pPr marL="0" indent="0">
              <a:buNone/>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5081C7D6-4517-4E18-98BE-64E4E8C3BDD2}"/>
              </a:ext>
            </a:extLst>
          </p:cNvPr>
          <p:cNvSpPr txBox="1"/>
          <p:nvPr/>
        </p:nvSpPr>
        <p:spPr>
          <a:xfrm>
            <a:off x="770011" y="1639669"/>
            <a:ext cx="9729823" cy="3139321"/>
          </a:xfrm>
          <a:prstGeom prst="rect">
            <a:avLst/>
          </a:prstGeom>
          <a:noFill/>
        </p:spPr>
        <p:txBody>
          <a:bodyPr wrap="square" rtlCol="0">
            <a:spAutoFit/>
          </a:bodyPr>
          <a:lstStyle/>
          <a:p>
            <a:r>
              <a:rPr lang="en-US" dirty="0">
                <a:solidFill>
                  <a:schemeClr val="bg1"/>
                </a:solidFill>
                <a:latin typeface="Abadi" panose="020B0604020104020204" pitchFamily="34" charset="0"/>
              </a:rPr>
              <a:t>Python was utilized to generate a folium map to mark successful/unsuccessful launch recoveries as well as to identify proximities to several potential success factors: railways, highways, coasts and cities. </a:t>
            </a:r>
          </a:p>
          <a:p>
            <a:endParaRPr lang="en-US" dirty="0">
              <a:solidFill>
                <a:schemeClr val="bg1"/>
              </a:solidFill>
              <a:latin typeface="Abadi" panose="020B0604020104020204" pitchFamily="34" charset="0"/>
            </a:endParaRPr>
          </a:p>
          <a:p>
            <a:r>
              <a:rPr lang="en-US" dirty="0">
                <a:solidFill>
                  <a:schemeClr val="bg1"/>
                </a:solidFill>
                <a:latin typeface="Abadi" panose="020B0604020104020204" pitchFamily="34" charset="0"/>
              </a:rPr>
              <a:t>These insights were used to help explain why some sites had higher recoveries relative to others.</a:t>
            </a:r>
          </a:p>
          <a:p>
            <a:endParaRPr lang="en-US" dirty="0">
              <a:solidFill>
                <a:schemeClr val="bg1"/>
              </a:solidFill>
              <a:latin typeface="Abadi" panose="020B0604020104020204" pitchFamily="34" charset="0"/>
            </a:endParaRPr>
          </a:p>
          <a:p>
            <a:r>
              <a:rPr lang="en-US" b="1" dirty="0" err="1">
                <a:solidFill>
                  <a:schemeClr val="bg1"/>
                </a:solidFill>
                <a:latin typeface="Abadi" panose="020B0604020104020204" pitchFamily="34" charset="0"/>
              </a:rPr>
              <a:t>Github</a:t>
            </a:r>
            <a:r>
              <a:rPr lang="en-US" b="1" dirty="0">
                <a:solidFill>
                  <a:schemeClr val="bg1"/>
                </a:solidFill>
                <a:latin typeface="Abadi" panose="020B0604020104020204" pitchFamily="34" charset="0"/>
              </a:rPr>
              <a:t> url</a:t>
            </a:r>
            <a:r>
              <a:rPr lang="en-US" dirty="0">
                <a:solidFill>
                  <a:schemeClr val="bg1"/>
                </a:solidFill>
                <a:latin typeface="Abadi" panose="020B0604020104020204" pitchFamily="34" charset="0"/>
              </a:rPr>
              <a:t>: </a:t>
            </a:r>
          </a:p>
          <a:p>
            <a:endParaRPr lang="en-US" b="1" dirty="0">
              <a:solidFill>
                <a:schemeClr val="bg1"/>
              </a:solidFill>
              <a:latin typeface="Abadi" panose="020B0604020104020204" pitchFamily="34" charset="0"/>
            </a:endParaRPr>
          </a:p>
          <a:p>
            <a:r>
              <a:rPr lang="en-US" b="1" dirty="0">
                <a:solidFill>
                  <a:schemeClr val="bg1"/>
                </a:solidFill>
                <a:latin typeface="Abadi" panose="020B0604020104020204" pitchFamily="34" charset="0"/>
              </a:rPr>
              <a:t>https://github.com/markfarrugia29/IBM-Data-Science-Capstone-Project-SpaceX/blob/main/Capstone%20Project%20SpaceX/Data%20Visualization/Data%20Visualization%20dashboard%20with%20folium%20and%20ploylt%20Dash.ipynb</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41434" y="1606221"/>
            <a:ext cx="9745663" cy="4351338"/>
          </a:xfrm>
          <a:prstGeom prst="rect">
            <a:avLst/>
          </a:prstGeom>
        </p:spPr>
        <p:txBody>
          <a:bodyPr vert="horz" lIns="91440" tIns="45720" rIns="91440" bIns="45720" rtlCol="0" anchor="t">
            <a:normAutofit fontScale="925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Dash and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Python libraries were used to generate an interactive dashboard containing two specific visualizations.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First, a pie chart was prepared to show how landings are distributed across all launch sites. This chart can be selected to show individual launch site success rates.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 scatter plot was prepared to take either all sites or individual sites, as well as a selectable payload mass between 0 and 10,000 kg. This lets us determine how success could vary depending on launch site, payload mass and booster version.</a:t>
            </a:r>
          </a:p>
          <a:p>
            <a:pPr marL="0" indent="0">
              <a:lnSpc>
                <a:spcPct val="100000"/>
              </a:lnSpc>
              <a:spcBef>
                <a:spcPts val="1400"/>
              </a:spcBef>
              <a:buNone/>
            </a:pPr>
            <a:r>
              <a:rPr lang="en-US" sz="2200" b="1" dirty="0" err="1">
                <a:solidFill>
                  <a:schemeClr val="accent3">
                    <a:lumMod val="25000"/>
                  </a:schemeClr>
                </a:solidFill>
                <a:latin typeface="Abadi" panose="020B0604020104020204" pitchFamily="34" charset="0"/>
              </a:rPr>
              <a:t>Github</a:t>
            </a:r>
            <a:r>
              <a:rPr lang="en-US" sz="2200" b="1" dirty="0">
                <a:solidFill>
                  <a:schemeClr val="accent3">
                    <a:lumMod val="25000"/>
                  </a:schemeClr>
                </a:solidFill>
                <a:latin typeface="Abadi" panose="020B0604020104020204" pitchFamily="34" charset="0"/>
              </a:rPr>
              <a:t> URL:</a:t>
            </a:r>
            <a:r>
              <a:rPr lang="en-US" sz="2200" dirty="0">
                <a:solidFill>
                  <a:schemeClr val="accent3">
                    <a:lumMod val="25000"/>
                  </a:schemeClr>
                </a:solidFill>
                <a:latin typeface="Abadi" panose="020B0604020104020204" pitchFamily="34" charset="0"/>
              </a:rPr>
              <a:t>  https://github.com/markfarrugia29/IBM-Data-Science-Capstone-Project-SpaceX/blob/main/Capstone%20Project%20SpaceX/Data%20Visualization/SpaceX_app.py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6" name="Diagram 5">
            <a:extLst>
              <a:ext uri="{FF2B5EF4-FFF2-40B4-BE49-F238E27FC236}">
                <a16:creationId xmlns:a16="http://schemas.microsoft.com/office/drawing/2014/main" id="{B7AE4674-D06E-4FB4-9291-F43EDF5AE975}"/>
              </a:ext>
            </a:extLst>
          </p:cNvPr>
          <p:cNvGraphicFramePr/>
          <p:nvPr>
            <p:extLst>
              <p:ext uri="{D42A27DB-BD31-4B8C-83A1-F6EECF244321}">
                <p14:modId xmlns:p14="http://schemas.microsoft.com/office/powerpoint/2010/main" val="82544890"/>
              </p:ext>
            </p:extLst>
          </p:nvPr>
        </p:nvGraphicFramePr>
        <p:xfrm>
          <a:off x="2281675" y="813174"/>
          <a:ext cx="7955280" cy="51832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E72E258C-54E1-46C7-9D79-10BEF170C18D}"/>
              </a:ext>
            </a:extLst>
          </p:cNvPr>
          <p:cNvSpPr txBox="1"/>
          <p:nvPr/>
        </p:nvSpPr>
        <p:spPr>
          <a:xfrm>
            <a:off x="770011" y="5364480"/>
            <a:ext cx="9786229" cy="923330"/>
          </a:xfrm>
          <a:prstGeom prst="rect">
            <a:avLst/>
          </a:prstGeom>
          <a:noFill/>
        </p:spPr>
        <p:txBody>
          <a:bodyPr wrap="square" rtlCol="0">
            <a:spAutoFit/>
          </a:bodyPr>
          <a:lstStyle/>
          <a:p>
            <a:r>
              <a:rPr lang="en-US" dirty="0" err="1">
                <a:solidFill>
                  <a:schemeClr val="bg1"/>
                </a:solidFill>
                <a:latin typeface="Abadi" panose="020B0604020104020204" pitchFamily="34" charset="0"/>
              </a:rPr>
              <a:t>Github</a:t>
            </a:r>
            <a:r>
              <a:rPr lang="en-US" dirty="0">
                <a:solidFill>
                  <a:schemeClr val="bg1"/>
                </a:solidFill>
                <a:latin typeface="Abadi" panose="020B0604020104020204" pitchFamily="34" charset="0"/>
              </a:rPr>
              <a:t> URL: https://github.com/markfarrugia29/IBM-Data-Science-Capstone-Project-SpaceX/blob/main/Capstone%20Project%20SpaceX/Model%20generation%20and%20evaluation/Capstone%20Machine%20Learning.ipynb</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B7176B36-B919-46FD-91E8-409F807043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32697"/>
            <a:ext cx="12192000" cy="2382837"/>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10934322" y="5913437"/>
            <a:ext cx="1142245" cy="669925"/>
          </a:xfrm>
        </p:spPr>
        <p:txBody>
          <a:bodyPr/>
          <a:lstStyle/>
          <a:p>
            <a:fld id="{5075537C-CA84-1446-933C-8E9D027F9201}" type="slidenum">
              <a:rPr lang="en-US" smtClean="0"/>
              <a:t>17</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2" y="1523206"/>
            <a:ext cx="10675754" cy="3811588"/>
          </a:xfrm>
          <a:prstGeom prst="rect">
            <a:avLst/>
          </a:prstGeom>
        </p:spPr>
        <p:txBody>
          <a:bodyPr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we see a scatter plot of the flight number of the launch versus the three launch sites. Successful recoveries are shown in </a:t>
            </a:r>
            <a:r>
              <a:rPr lang="en-US" sz="2200" b="1" dirty="0">
                <a:solidFill>
                  <a:schemeClr val="accent3">
                    <a:lumMod val="25000"/>
                  </a:schemeClr>
                </a:solidFill>
                <a:latin typeface="Abadi" panose="020B0604020104020204" pitchFamily="34" charset="0"/>
              </a:rPr>
              <a:t>orange </a:t>
            </a:r>
            <a:r>
              <a:rPr lang="en-US" sz="2200" dirty="0">
                <a:solidFill>
                  <a:schemeClr val="accent3">
                    <a:lumMod val="25000"/>
                  </a:schemeClr>
                </a:solidFill>
                <a:latin typeface="Abadi" panose="020B0604020104020204" pitchFamily="34" charset="0"/>
              </a:rPr>
              <a:t>and unsuccessful in </a:t>
            </a:r>
            <a:r>
              <a:rPr lang="en-US" sz="2200" b="1" dirty="0">
                <a:solidFill>
                  <a:schemeClr val="accent3">
                    <a:lumMod val="25000"/>
                  </a:schemeClr>
                </a:solidFill>
                <a:latin typeface="Abadi" panose="020B0604020104020204" pitchFamily="34" charset="0"/>
              </a:rPr>
              <a:t>blue</a:t>
            </a:r>
            <a:r>
              <a:rPr lang="en-US" sz="2200" dirty="0">
                <a:solidFill>
                  <a:schemeClr val="accent3">
                    <a:lumMod val="25000"/>
                  </a:schemeClr>
                </a:solidFill>
                <a:latin typeface="Abadi" panose="020B0604020104020204" pitchFamily="34" charset="0"/>
              </a:rPr>
              <a: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bulk of the failures occurred with early launches (&lt;35), which clustered in site CCAFS SLC 40. </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78781" y="1523206"/>
            <a:ext cx="11234437" cy="3811588"/>
          </a:xfrm>
          <a:prstGeom prst="rect">
            <a:avLst/>
          </a:prstGeom>
        </p:spPr>
        <p:txBody>
          <a:bodyPr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Below, we see a scatter plot of the flight number of the launch versus the total payload mass (kg). Successful recoveries are shown in </a:t>
            </a:r>
            <a:r>
              <a:rPr lang="en-US" sz="2200" b="1" dirty="0">
                <a:solidFill>
                  <a:schemeClr val="accent3">
                    <a:lumMod val="25000"/>
                  </a:schemeClr>
                </a:solidFill>
                <a:latin typeface="Abadi" panose="020B0604020104020204" pitchFamily="34" charset="0"/>
              </a:rPr>
              <a:t>orange </a:t>
            </a:r>
            <a:r>
              <a:rPr lang="en-US" sz="2200" dirty="0">
                <a:solidFill>
                  <a:schemeClr val="accent3">
                    <a:lumMod val="25000"/>
                  </a:schemeClr>
                </a:solidFill>
                <a:latin typeface="Abadi" panose="020B0604020104020204" pitchFamily="34" charset="0"/>
              </a:rPr>
              <a:t>and unsuccessful in </a:t>
            </a:r>
            <a:r>
              <a:rPr lang="en-US" sz="2200" b="1" dirty="0">
                <a:solidFill>
                  <a:schemeClr val="accent3">
                    <a:lumMod val="25000"/>
                  </a:schemeClr>
                </a:solidFill>
                <a:latin typeface="Abadi" panose="020B0604020104020204" pitchFamily="34" charset="0"/>
              </a:rPr>
              <a:t>blue</a:t>
            </a:r>
            <a:r>
              <a:rPr lang="en-US" sz="2200" dirty="0">
                <a:solidFill>
                  <a:schemeClr val="accent3">
                    <a:lumMod val="25000"/>
                  </a:schemeClr>
                </a:solidFill>
                <a:latin typeface="Abadi" panose="020B0604020104020204" pitchFamily="34" charset="0"/>
              </a:rPr>
              <a: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Again, the bulk of the failures occur with earlier launches, but a bulk of the failed recoveries are with payloads less than 10,000 kg.</a:t>
            </a:r>
          </a:p>
        </p:txBody>
      </p:sp>
      <p:pic>
        <p:nvPicPr>
          <p:cNvPr id="2050" name="Picture 2">
            <a:extLst>
              <a:ext uri="{FF2B5EF4-FFF2-40B4-BE49-F238E27FC236}">
                <a16:creationId xmlns:a16="http://schemas.microsoft.com/office/drawing/2014/main" id="{1159A6F5-D867-448F-A060-808B6640BB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76750"/>
            <a:ext cx="12192000" cy="238125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3078" name="Picture 6">
            <a:extLst>
              <a:ext uri="{FF2B5EF4-FFF2-40B4-BE49-F238E27FC236}">
                <a16:creationId xmlns:a16="http://schemas.microsoft.com/office/drawing/2014/main" id="{081E89E3-6940-4BAA-84D6-82A24CF466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3081" y="3419475"/>
            <a:ext cx="7296150" cy="3438525"/>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Rate/Flight Number vs. Orbit Type</a:t>
            </a:r>
            <a:endParaRPr lang="en-US" dirty="0">
              <a:solidFill>
                <a:srgbClr val="0B49CB"/>
              </a:solidFill>
            </a:endParaRPr>
          </a:p>
        </p:txBody>
      </p:sp>
      <p:pic>
        <p:nvPicPr>
          <p:cNvPr id="3074" name="Picture 2">
            <a:extLst>
              <a:ext uri="{FF2B5EF4-FFF2-40B4-BE49-F238E27FC236}">
                <a16:creationId xmlns:a16="http://schemas.microsoft.com/office/drawing/2014/main" id="{A75A2173-57F5-4BFF-952A-58A35D6442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896" y="4330700"/>
            <a:ext cx="3790950" cy="24955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F2BE717-DCB5-40B5-B1E0-E3B473A88AE0}"/>
              </a:ext>
            </a:extLst>
          </p:cNvPr>
          <p:cNvSpPr txBox="1"/>
          <p:nvPr/>
        </p:nvSpPr>
        <p:spPr>
          <a:xfrm>
            <a:off x="441433" y="1660071"/>
            <a:ext cx="11064011" cy="1477328"/>
          </a:xfrm>
          <a:prstGeom prst="rect">
            <a:avLst/>
          </a:prstGeom>
          <a:noFill/>
        </p:spPr>
        <p:txBody>
          <a:bodyPr wrap="square" rtlCol="0">
            <a:spAutoFit/>
          </a:bodyPr>
          <a:lstStyle/>
          <a:p>
            <a:r>
              <a:rPr lang="en-US" dirty="0">
                <a:solidFill>
                  <a:schemeClr val="bg1"/>
                </a:solidFill>
                <a:latin typeface="Abadi" panose="020B0604020104020204" pitchFamily="34" charset="0"/>
              </a:rPr>
              <a:t>Here we look at flight number versus orbit type. Several orbit types had perfect success rate, but </a:t>
            </a:r>
            <a:r>
              <a:rPr lang="en-US" b="1" dirty="0">
                <a:solidFill>
                  <a:schemeClr val="bg1"/>
                </a:solidFill>
                <a:latin typeface="Abadi" panose="020B0604020104020204" pitchFamily="34" charset="0"/>
              </a:rPr>
              <a:t>low total launches</a:t>
            </a:r>
            <a:r>
              <a:rPr lang="en-US" dirty="0">
                <a:solidFill>
                  <a:schemeClr val="bg1"/>
                </a:solidFill>
                <a:latin typeface="Abadi" panose="020B0604020104020204" pitchFamily="34" charset="0"/>
              </a:rPr>
              <a:t> (ES-L1, HEO, GEO). SSO had a perfect success rate, but relatively low total launches. VLEO had a far higher total launch number with a stellar near 80% recovery rate. SO stands out as a complete failure, but it only had a single launch so no conclusions can be drawn. The remaining launch orbits had middling recovery rates around 50-60%. </a:t>
            </a:r>
          </a:p>
        </p:txBody>
      </p:sp>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Presentation 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03645"/>
            <a:ext cx="10735434" cy="3811588"/>
          </a:xfrm>
          <a:prstGeom prst="rect">
            <a:avLst/>
          </a:prstGeom>
        </p:spPr>
        <p:txBody>
          <a:bodyPr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 heavy payloads, the successful landing are more for Polar orbit, LEO and ISS. However, for GTO we cannot distinguish this well as both positive landing rate and negative landing are both observed.</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4098" name="Picture 2">
            <a:extLst>
              <a:ext uri="{FF2B5EF4-FFF2-40B4-BE49-F238E27FC236}">
                <a16:creationId xmlns:a16="http://schemas.microsoft.com/office/drawing/2014/main" id="{957DE4F6-0016-4FF1-BBF9-D9B97B1E01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985" y="3234838"/>
            <a:ext cx="10734675" cy="3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41434" y="1766887"/>
            <a:ext cx="6337737"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a testament to SpaceX’s iterative process, we clearly see an increasing mean success rate (with a perfect rate being 1.0) observed </a:t>
            </a:r>
            <a:r>
              <a:rPr lang="en-US" sz="2200">
                <a:solidFill>
                  <a:schemeClr val="accent3">
                    <a:lumMod val="25000"/>
                  </a:schemeClr>
                </a:solidFill>
                <a:latin typeface="Abadi" panose="020B0604020104020204" pitchFamily="34" charset="0"/>
              </a:rPr>
              <a:t>with increasing time.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5122" name="Picture 2">
            <a:extLst>
              <a:ext uri="{FF2B5EF4-FFF2-40B4-BE49-F238E27FC236}">
                <a16:creationId xmlns:a16="http://schemas.microsoft.com/office/drawing/2014/main" id="{FDC1811F-369B-4D38-9AA8-B2ACF4418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7672" y="2528067"/>
            <a:ext cx="36766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75725"/>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utilizes four distinct launch sites. To identify them, we can simply query them with SQL using the DISTINCT command in the SELECT statement. Here we see that CAAFS SLC-40/LC-40, KSC LC-39A and VAFB SLC-4E are the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19AE3CB5-9621-43BD-83D7-51CF82E34B39}"/>
              </a:ext>
            </a:extLst>
          </p:cNvPr>
          <p:cNvPicPr>
            <a:picLocks noChangeAspect="1"/>
          </p:cNvPicPr>
          <p:nvPr/>
        </p:nvPicPr>
        <p:blipFill>
          <a:blip r:embed="rId3"/>
          <a:stretch>
            <a:fillRect/>
          </a:stretch>
        </p:blipFill>
        <p:spPr>
          <a:xfrm>
            <a:off x="1721303" y="3282629"/>
            <a:ext cx="7887801" cy="229584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727850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98484" y="1410986"/>
            <a:ext cx="9745663" cy="4351338"/>
          </a:xfrm>
          <a:prstGeom prst="rect">
            <a:avLst/>
          </a:prstGeom>
        </p:spPr>
        <p:txBody>
          <a:bodyPr anchor="t">
            <a:normAutofit/>
          </a:bodyPr>
          <a:lstStyle/>
          <a:p>
            <a:pPr algn="ctr">
              <a:lnSpc>
                <a:spcPct val="100000"/>
              </a:lnSpc>
              <a:spcBef>
                <a:spcPts val="1400"/>
              </a:spcBef>
            </a:pPr>
            <a:r>
              <a:rPr lang="en-US" sz="2200" dirty="0">
                <a:solidFill>
                  <a:schemeClr val="accent3">
                    <a:lumMod val="25000"/>
                  </a:schemeClr>
                </a:solidFill>
                <a:latin typeface="Abadi" panose="020B0604020104020204" pitchFamily="34" charset="0"/>
              </a:rPr>
              <a:t>We can explore the records with limits on finding attributes based on launch site, such as searching for launch sites starting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84AAA2A3-8CA6-43AF-B309-BAD08CFE4369}"/>
              </a:ext>
            </a:extLst>
          </p:cNvPr>
          <p:cNvPicPr>
            <a:picLocks noChangeAspect="1"/>
          </p:cNvPicPr>
          <p:nvPr/>
        </p:nvPicPr>
        <p:blipFill>
          <a:blip r:embed="rId3"/>
          <a:stretch>
            <a:fillRect/>
          </a:stretch>
        </p:blipFill>
        <p:spPr>
          <a:xfrm>
            <a:off x="2228310" y="2343784"/>
            <a:ext cx="7735380" cy="3305636"/>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794738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17537" y="1541295"/>
            <a:ext cx="9745663" cy="4351338"/>
          </a:xfrm>
          <a:prstGeom prst="rect">
            <a:avLst/>
          </a:prstGeom>
        </p:spPr>
        <p:txBody>
          <a:bodyPr anchor="t">
            <a:normAutofit/>
          </a:bodyPr>
          <a:lstStyle/>
          <a:p>
            <a:pPr algn="ctr">
              <a:lnSpc>
                <a:spcPct val="100000"/>
              </a:lnSpc>
              <a:spcBef>
                <a:spcPts val="1400"/>
              </a:spcBef>
            </a:pPr>
            <a:r>
              <a:rPr lang="en-US" sz="2200" dirty="0">
                <a:solidFill>
                  <a:schemeClr val="accent3">
                    <a:lumMod val="25000"/>
                  </a:schemeClr>
                </a:solidFill>
                <a:latin typeface="Abadi" panose="020B0604020104020204" pitchFamily="34" charset="0"/>
              </a:rPr>
              <a:t>Impressively, we can determine the overall payload mass launched by SpaceX on behalf of NASA. This total payload is 45596 kg as of the writing of this.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63775984-A15C-4951-AA8A-4E21E7A30CE6}"/>
              </a:ext>
            </a:extLst>
          </p:cNvPr>
          <p:cNvPicPr>
            <a:picLocks noChangeAspect="1"/>
          </p:cNvPicPr>
          <p:nvPr/>
        </p:nvPicPr>
        <p:blipFill>
          <a:blip r:embed="rId3"/>
          <a:stretch>
            <a:fillRect/>
          </a:stretch>
        </p:blipFill>
        <p:spPr>
          <a:xfrm>
            <a:off x="1918904" y="3405352"/>
            <a:ext cx="7849695" cy="1267002"/>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010014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08993" y="1399956"/>
            <a:ext cx="9745663" cy="4351338"/>
          </a:xfrm>
          <a:prstGeom prst="rect">
            <a:avLst/>
          </a:prstGeom>
        </p:spPr>
        <p:txBody>
          <a:bodyPr anchor="t">
            <a:normAutofit/>
          </a:bodyPr>
          <a:lstStyle/>
          <a:p>
            <a:pPr algn="ctr">
              <a:lnSpc>
                <a:spcPct val="100000"/>
              </a:lnSpc>
              <a:spcBef>
                <a:spcPts val="1400"/>
              </a:spcBef>
            </a:pPr>
            <a:r>
              <a:rPr lang="en-US" sz="2200" dirty="0">
                <a:solidFill>
                  <a:schemeClr val="accent3">
                    <a:lumMod val="25000"/>
                  </a:schemeClr>
                </a:solidFill>
                <a:latin typeface="Abadi" panose="020B0604020104020204" pitchFamily="34" charset="0"/>
              </a:rPr>
              <a:t>We can also drill down into the data and find average launch masses for specific booster versions. Here we can see the average payload mass carried by booster version F9 v1.1 is 2928 kg.</a:t>
            </a:r>
          </a:p>
          <a:p>
            <a:pPr algn="ctr">
              <a:lnSpc>
                <a:spcPct val="100000"/>
              </a:lnSpc>
              <a:spcBef>
                <a:spcPts val="1400"/>
              </a:spcBef>
            </a:pPr>
            <a:r>
              <a:rPr lang="en-US" sz="2200" dirty="0">
                <a:solidFill>
                  <a:schemeClr val="accent3">
                    <a:lumMod val="25000"/>
                  </a:schemeClr>
                </a:solidFill>
                <a:latin typeface="Abadi" panose="020B0604020104020204" pitchFamily="34" charset="0"/>
              </a:rPr>
              <a:t> </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5BE867CD-DFAB-4C5E-AF63-DB3ACDF1BF41}"/>
              </a:ext>
            </a:extLst>
          </p:cNvPr>
          <p:cNvPicPr>
            <a:picLocks noChangeAspect="1"/>
          </p:cNvPicPr>
          <p:nvPr/>
        </p:nvPicPr>
        <p:blipFill>
          <a:blip r:embed="rId3"/>
          <a:stretch>
            <a:fillRect/>
          </a:stretch>
        </p:blipFill>
        <p:spPr>
          <a:xfrm>
            <a:off x="2190205" y="2855409"/>
            <a:ext cx="7811590" cy="171473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735560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4979" y="1399956"/>
            <a:ext cx="9745663" cy="4351338"/>
          </a:xfrm>
          <a:prstGeom prst="rect">
            <a:avLst/>
          </a:prstGeom>
        </p:spPr>
        <p:txBody>
          <a:bodyPr lIns="91440" tIns="45720" rIns="91440" bIns="45720" anchor="t">
            <a:normAutofit/>
          </a:bodyPr>
          <a:lstStyle/>
          <a:p>
            <a:pPr algn="ctr">
              <a:lnSpc>
                <a:spcPct val="100000"/>
              </a:lnSpc>
              <a:spcBef>
                <a:spcPts val="1400"/>
              </a:spcBef>
            </a:pPr>
            <a:r>
              <a:rPr lang="en-US" sz="2200" dirty="0">
                <a:solidFill>
                  <a:schemeClr val="accent3">
                    <a:lumMod val="25000"/>
                  </a:schemeClr>
                </a:solidFill>
                <a:latin typeface="Abadi"/>
              </a:rPr>
              <a:t>SpaceX has had successful recoveries since 2014, but the earliest evidence of a successful ground pad launch was on Dec 22</a:t>
            </a:r>
            <a:r>
              <a:rPr lang="en-US" sz="2200" baseline="30000" dirty="0">
                <a:solidFill>
                  <a:schemeClr val="accent3">
                    <a:lumMod val="25000"/>
                  </a:schemeClr>
                </a:solidFill>
                <a:latin typeface="Abadi"/>
              </a:rPr>
              <a:t>nd</a:t>
            </a:r>
            <a:r>
              <a:rPr lang="en-US" sz="2200" dirty="0">
                <a:solidFill>
                  <a:schemeClr val="accent3">
                    <a:lumMod val="25000"/>
                  </a:schemeClr>
                </a:solidFill>
                <a:latin typeface="Abadi"/>
              </a:rPr>
              <a:t>, 2015.</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0C9FC5FB-5988-45B6-884E-419D51A20A82}"/>
              </a:ext>
            </a:extLst>
          </p:cNvPr>
          <p:cNvPicPr>
            <a:picLocks noChangeAspect="1"/>
          </p:cNvPicPr>
          <p:nvPr/>
        </p:nvPicPr>
        <p:blipFill>
          <a:blip r:embed="rId3"/>
          <a:stretch>
            <a:fillRect/>
          </a:stretch>
        </p:blipFill>
        <p:spPr>
          <a:xfrm>
            <a:off x="2150594" y="3297043"/>
            <a:ext cx="7754432" cy="1209844"/>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434679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62099"/>
            <a:ext cx="9745663" cy="4351338"/>
          </a:xfrm>
          <a:prstGeom prst="rect">
            <a:avLst/>
          </a:prstGeom>
        </p:spPr>
        <p:txBody>
          <a:bodyPr lIns="91440" tIns="45720" rIns="91440" bIns="45720" anchor="t">
            <a:normAutofit/>
          </a:bodyPr>
          <a:lstStyle/>
          <a:p>
            <a:pPr algn="ctr">
              <a:lnSpc>
                <a:spcPct val="100000"/>
              </a:lnSpc>
              <a:spcBef>
                <a:spcPts val="1400"/>
              </a:spcBef>
            </a:pPr>
            <a:r>
              <a:rPr lang="en-US" sz="2200" dirty="0">
                <a:solidFill>
                  <a:schemeClr val="accent3">
                    <a:lumMod val="25000"/>
                  </a:schemeClr>
                </a:solidFill>
                <a:latin typeface="Abadi" panose="020B0604020104020204" pitchFamily="34" charset="0"/>
              </a:rPr>
              <a:t>Taking a look at specific successful landings on drone ships, we can see how many occurred with a payload between 4000 and 6000 kg.</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F1226687-94A6-4FA4-B683-8F2951D952A1}"/>
              </a:ext>
            </a:extLst>
          </p:cNvPr>
          <p:cNvPicPr>
            <a:picLocks noChangeAspect="1"/>
          </p:cNvPicPr>
          <p:nvPr/>
        </p:nvPicPr>
        <p:blipFill>
          <a:blip r:embed="rId3"/>
          <a:stretch>
            <a:fillRect/>
          </a:stretch>
        </p:blipFill>
        <p:spPr>
          <a:xfrm>
            <a:off x="2093437" y="2733318"/>
            <a:ext cx="7868748" cy="2562583"/>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639399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4979" y="1399956"/>
            <a:ext cx="9745663" cy="4351338"/>
          </a:xfrm>
          <a:prstGeom prst="rect">
            <a:avLst/>
          </a:prstGeom>
        </p:spPr>
        <p:txBody>
          <a:bodyPr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also get a sense of the total number of successful vs unsuccessful mission outcomes. Note this is different than recovered stage 1 rockets. Impressively, the success rate of missions is over 99% with SpaceX! This would mean that most recovered launch failures were planned.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0B135F4C-DD2D-4581-92D9-AFC91C67821D}"/>
              </a:ext>
            </a:extLst>
          </p:cNvPr>
          <p:cNvPicPr>
            <a:picLocks noChangeAspect="1"/>
          </p:cNvPicPr>
          <p:nvPr/>
        </p:nvPicPr>
        <p:blipFill>
          <a:blip r:embed="rId3"/>
          <a:stretch>
            <a:fillRect/>
          </a:stretch>
        </p:blipFill>
        <p:spPr>
          <a:xfrm>
            <a:off x="2161626" y="3127659"/>
            <a:ext cx="7868748" cy="1914792"/>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756972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93228" y="1287024"/>
            <a:ext cx="9745663" cy="4351338"/>
          </a:xfrm>
          <a:prstGeom prst="rect">
            <a:avLst/>
          </a:prstGeom>
        </p:spPr>
        <p:txBody>
          <a:bodyPr anchor="t">
            <a:normAutofit/>
          </a:bodyPr>
          <a:lstStyle/>
          <a:p>
            <a:pPr algn="ctr">
              <a:lnSpc>
                <a:spcPct val="100000"/>
              </a:lnSpc>
              <a:spcBef>
                <a:spcPts val="1400"/>
              </a:spcBef>
            </a:pPr>
            <a:r>
              <a:rPr lang="en-US" sz="2200" dirty="0">
                <a:solidFill>
                  <a:schemeClr val="accent3">
                    <a:lumMod val="25000"/>
                  </a:schemeClr>
                </a:solidFill>
                <a:latin typeface="Abadi" panose="020B0604020104020204" pitchFamily="34" charset="0"/>
              </a:rPr>
              <a:t>Thinking that payload mass has an effect on success rates, we can identify all of the booster versions that carried the maximum payload amount. All boosters are of the F9 B5 B10**.* type.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9AC58581-4B03-4824-B70A-E85A65A4575E}"/>
              </a:ext>
            </a:extLst>
          </p:cNvPr>
          <p:cNvPicPr>
            <a:picLocks noChangeAspect="1"/>
          </p:cNvPicPr>
          <p:nvPr/>
        </p:nvPicPr>
        <p:blipFill>
          <a:blip r:embed="rId3"/>
          <a:stretch>
            <a:fillRect/>
          </a:stretch>
        </p:blipFill>
        <p:spPr>
          <a:xfrm>
            <a:off x="1772419" y="2514079"/>
            <a:ext cx="7811590" cy="3734321"/>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566646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Executive Summary</a:t>
            </a:r>
            <a:endParaRPr lang="en-US" dirty="0">
              <a:solidFill>
                <a:srgbClr val="0B49CB"/>
              </a:solidFill>
            </a:endParaRPr>
          </a:p>
        </p:txBody>
      </p:sp>
      <p:sp>
        <p:nvSpPr>
          <p:cNvPr id="2" name="TextBox 1">
            <a:extLst>
              <a:ext uri="{FF2B5EF4-FFF2-40B4-BE49-F238E27FC236}">
                <a16:creationId xmlns:a16="http://schemas.microsoft.com/office/drawing/2014/main" id="{8FE24584-CCD8-43F3-8DB0-3DA299BC9FE7}"/>
              </a:ext>
            </a:extLst>
          </p:cNvPr>
          <p:cNvSpPr txBox="1"/>
          <p:nvPr/>
        </p:nvSpPr>
        <p:spPr>
          <a:xfrm>
            <a:off x="577516" y="1612232"/>
            <a:ext cx="10708095" cy="5078313"/>
          </a:xfrm>
          <a:prstGeom prst="rect">
            <a:avLst/>
          </a:prstGeom>
          <a:noFill/>
        </p:spPr>
        <p:txBody>
          <a:bodyPr wrap="square" rtlCol="0">
            <a:spAutoFit/>
          </a:bodyPr>
          <a:lstStyle/>
          <a:p>
            <a:r>
              <a:rPr lang="en-US" b="1" dirty="0">
                <a:solidFill>
                  <a:schemeClr val="bg1"/>
                </a:solidFill>
              </a:rPr>
              <a:t>The Opportunity</a:t>
            </a:r>
            <a:r>
              <a:rPr lang="en-US" dirty="0">
                <a:solidFill>
                  <a:schemeClr val="bg1"/>
                </a:solidFill>
              </a:rPr>
              <a:t>: Private space flights are a growing industry, with SpaceX having the best price per launch at $62 million compared to the next best price of $162 million. This is largely due to their ability to capture and reuse their stage 1 rocket.</a:t>
            </a:r>
          </a:p>
          <a:p>
            <a:endParaRPr lang="en-US" b="1" dirty="0">
              <a:solidFill>
                <a:schemeClr val="bg1"/>
              </a:solidFill>
            </a:endParaRPr>
          </a:p>
          <a:p>
            <a:r>
              <a:rPr lang="en-US" b="1" dirty="0">
                <a:solidFill>
                  <a:schemeClr val="bg1"/>
                </a:solidFill>
              </a:rPr>
              <a:t>The Task</a:t>
            </a:r>
            <a:r>
              <a:rPr lang="en-US" dirty="0">
                <a:solidFill>
                  <a:schemeClr val="bg1"/>
                </a:solidFill>
              </a:rPr>
              <a:t>: </a:t>
            </a:r>
            <a:r>
              <a:rPr lang="en-US" dirty="0" err="1">
                <a:solidFill>
                  <a:schemeClr val="bg1"/>
                </a:solidFill>
              </a:rPr>
              <a:t>SpaceY</a:t>
            </a:r>
            <a:r>
              <a:rPr lang="en-US" dirty="0">
                <a:solidFill>
                  <a:schemeClr val="bg1"/>
                </a:solidFill>
              </a:rPr>
              <a:t> wishes to generate a machine learning model to predict variables contributing to successful rocket recoveries.</a:t>
            </a:r>
          </a:p>
          <a:p>
            <a:endParaRPr lang="en-US" b="1" dirty="0">
              <a:solidFill>
                <a:schemeClr val="bg1"/>
              </a:solidFill>
            </a:endParaRPr>
          </a:p>
          <a:p>
            <a:r>
              <a:rPr lang="en-US" b="1" dirty="0">
                <a:solidFill>
                  <a:schemeClr val="bg1"/>
                </a:solidFill>
              </a:rPr>
              <a:t>The data:</a:t>
            </a:r>
            <a:r>
              <a:rPr lang="en-US" dirty="0">
                <a:solidFill>
                  <a:schemeClr val="bg1"/>
                </a:solidFill>
              </a:rPr>
              <a:t> Scrapped SpaceX API and Wikipedia data for launch information based on a variety of temporal and physical parameters. </a:t>
            </a:r>
          </a:p>
          <a:p>
            <a:endParaRPr lang="en-US" b="1" dirty="0">
              <a:solidFill>
                <a:schemeClr val="bg1"/>
              </a:solidFill>
            </a:endParaRPr>
          </a:p>
          <a:p>
            <a:r>
              <a:rPr lang="en-US" b="1" dirty="0">
                <a:solidFill>
                  <a:schemeClr val="bg1"/>
                </a:solidFill>
              </a:rPr>
              <a:t>The methodology: </a:t>
            </a:r>
            <a:r>
              <a:rPr lang="en-US" dirty="0">
                <a:solidFill>
                  <a:schemeClr val="bg1"/>
                </a:solidFill>
              </a:rPr>
              <a:t>Extracted data using SQL and pandas, prepared preliminary data visualization with </a:t>
            </a:r>
            <a:r>
              <a:rPr lang="en-US" dirty="0" err="1">
                <a:solidFill>
                  <a:schemeClr val="bg1"/>
                </a:solidFill>
              </a:rPr>
              <a:t>Plotly</a:t>
            </a:r>
            <a:r>
              <a:rPr lang="en-US" dirty="0">
                <a:solidFill>
                  <a:schemeClr val="bg1"/>
                </a:solidFill>
              </a:rPr>
              <a:t> and Seaborn, generated location mapped data using Python libraries Folium and </a:t>
            </a:r>
            <a:r>
              <a:rPr lang="en-US" dirty="0" err="1">
                <a:solidFill>
                  <a:schemeClr val="bg1"/>
                </a:solidFill>
              </a:rPr>
              <a:t>Plotly</a:t>
            </a:r>
            <a:r>
              <a:rPr lang="en-US" dirty="0">
                <a:solidFill>
                  <a:schemeClr val="bg1"/>
                </a:solidFill>
              </a:rPr>
              <a:t>, predictive analysis of factors contributing to successful launches using Scikit-learn at an 80:20 </a:t>
            </a:r>
            <a:r>
              <a:rPr lang="en-US" dirty="0" err="1">
                <a:solidFill>
                  <a:schemeClr val="bg1"/>
                </a:solidFill>
              </a:rPr>
              <a:t>train:test</a:t>
            </a:r>
            <a:r>
              <a:rPr lang="en-US" dirty="0">
                <a:solidFill>
                  <a:schemeClr val="bg1"/>
                </a:solidFill>
              </a:rPr>
              <a:t> split.</a:t>
            </a:r>
          </a:p>
          <a:p>
            <a:endParaRPr lang="en-US" b="1" dirty="0">
              <a:solidFill>
                <a:schemeClr val="bg1"/>
              </a:solidFill>
            </a:endParaRPr>
          </a:p>
          <a:p>
            <a:r>
              <a:rPr lang="en-US" b="1" dirty="0">
                <a:solidFill>
                  <a:schemeClr val="bg1"/>
                </a:solidFill>
              </a:rPr>
              <a:t>The outcome:</a:t>
            </a:r>
            <a:r>
              <a:rPr lang="en-US" dirty="0">
                <a:solidFill>
                  <a:schemeClr val="bg1"/>
                </a:solidFill>
              </a:rPr>
              <a:t> All models have the same accuracy of 83.3% when used on the test set, though Decision Tree had a higher predictive accuracy of 88.9% when used on the training set. This is largely due to the small test sample set, so more data will be needed.</a:t>
            </a:r>
            <a:endParaRPr lang="en-US" b="1" dirty="0">
              <a:solidFill>
                <a:schemeClr val="bg1"/>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4979" y="1447253"/>
            <a:ext cx="9745663" cy="4351338"/>
          </a:xfrm>
          <a:prstGeom prst="rect">
            <a:avLst/>
          </a:prstGeom>
        </p:spPr>
        <p:txBody>
          <a:bodyPr lIns="91440" tIns="45720" rIns="91440" bIns="45720" anchor="t">
            <a:normAutofit/>
          </a:bodyPr>
          <a:lstStyle/>
          <a:p>
            <a:pPr algn="ctr">
              <a:lnSpc>
                <a:spcPct val="100000"/>
              </a:lnSpc>
              <a:spcBef>
                <a:spcPts val="1400"/>
              </a:spcBef>
            </a:pPr>
            <a:r>
              <a:rPr lang="en-US" sz="2200" dirty="0">
                <a:solidFill>
                  <a:schemeClr val="accent3">
                    <a:lumMod val="25000"/>
                  </a:schemeClr>
                </a:solidFill>
                <a:latin typeface="Abadi"/>
              </a:rPr>
              <a:t>We can also identified failed drone ship landings in the year 2015 and display some features of the events. Only two such events were documented.</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8" name="Picture 7">
            <a:extLst>
              <a:ext uri="{FF2B5EF4-FFF2-40B4-BE49-F238E27FC236}">
                <a16:creationId xmlns:a16="http://schemas.microsoft.com/office/drawing/2014/main" id="{346B9F96-1117-4575-8B1D-9CCC961F9F45}"/>
              </a:ext>
            </a:extLst>
          </p:cNvPr>
          <p:cNvPicPr>
            <a:picLocks noChangeAspect="1"/>
          </p:cNvPicPr>
          <p:nvPr/>
        </p:nvPicPr>
        <p:blipFill>
          <a:blip r:embed="rId3"/>
          <a:stretch>
            <a:fillRect/>
          </a:stretch>
        </p:blipFill>
        <p:spPr>
          <a:xfrm>
            <a:off x="1793356" y="2851289"/>
            <a:ext cx="8468907" cy="1543265"/>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398439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99956"/>
            <a:ext cx="9745663" cy="4351338"/>
          </a:xfrm>
          <a:prstGeom prst="rect">
            <a:avLst/>
          </a:prstGeom>
        </p:spPr>
        <p:txBody>
          <a:bodyPr lIns="91440" tIns="45720" rIns="91440" bIns="45720" anchor="t"/>
          <a:lstStyle/>
          <a:p>
            <a:pPr algn="ctr">
              <a:lnSpc>
                <a:spcPct val="100000"/>
              </a:lnSpc>
              <a:spcBef>
                <a:spcPts val="1400"/>
              </a:spcBef>
            </a:pPr>
            <a:r>
              <a:rPr lang="en-US" sz="2200" dirty="0">
                <a:solidFill>
                  <a:schemeClr val="accent3">
                    <a:lumMod val="25000"/>
                  </a:schemeClr>
                </a:solidFill>
                <a:latin typeface="Abadi"/>
              </a:rPr>
              <a:t>Finally, we can explore all landing outcomes between certain timeframes, such as 2010-2017.</a:t>
            </a:r>
          </a:p>
          <a:p>
            <a:pPr algn="ctr">
              <a:lnSpc>
                <a:spcPct val="100000"/>
              </a:lnSpc>
              <a:spcBef>
                <a:spcPts val="1400"/>
              </a:spcBef>
            </a:pPr>
            <a:endParaRPr lang="en-US" sz="2200" dirty="0">
              <a:solidFill>
                <a:schemeClr val="accent3">
                  <a:lumMod val="25000"/>
                </a:schemeClr>
              </a:solidFill>
              <a:latin typeface="Abadi"/>
            </a:endParaRPr>
          </a:p>
          <a:p>
            <a:pPr algn="ct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DF944C88-55BD-42FB-9DEC-E3F28EC1DD80}"/>
              </a:ext>
            </a:extLst>
          </p:cNvPr>
          <p:cNvPicPr>
            <a:picLocks noChangeAspect="1"/>
          </p:cNvPicPr>
          <p:nvPr/>
        </p:nvPicPr>
        <p:blipFill>
          <a:blip r:embed="rId3"/>
          <a:stretch>
            <a:fillRect/>
          </a:stretch>
        </p:blipFill>
        <p:spPr>
          <a:xfrm>
            <a:off x="1789441" y="2693342"/>
            <a:ext cx="7706801" cy="3057952"/>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975168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object 4">
            <a:extLst>
              <a:ext uri="{FF2B5EF4-FFF2-40B4-BE49-F238E27FC236}">
                <a16:creationId xmlns:a16="http://schemas.microsoft.com/office/drawing/2014/main" id="{20A4A769-36F1-428E-B77A-5B555680478A}"/>
              </a:ext>
            </a:extLst>
          </p:cNvPr>
          <p:cNvSpPr/>
          <p:nvPr/>
        </p:nvSpPr>
        <p:spPr>
          <a:xfrm>
            <a:off x="956310" y="2392802"/>
            <a:ext cx="10279380" cy="3614928"/>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154979" y="1415722"/>
            <a:ext cx="9745663" cy="4351338"/>
          </a:xfrm>
          <a:prstGeom prst="rect">
            <a:avLst/>
          </a:prstGeom>
        </p:spPr>
        <p:txBody>
          <a:bodyPr lIns="91440" tIns="45720" rIns="91440" bIns="45720" anchor="t">
            <a:normAutofit/>
          </a:bodyPr>
          <a:lstStyle/>
          <a:p>
            <a:pPr algn="ctr">
              <a:lnSpc>
                <a:spcPct val="100000"/>
              </a:lnSpc>
              <a:spcBef>
                <a:spcPts val="1400"/>
              </a:spcBef>
            </a:pPr>
            <a:r>
              <a:rPr lang="en-US" sz="2200" dirty="0">
                <a:solidFill>
                  <a:schemeClr val="accent3">
                    <a:lumMod val="25000"/>
                  </a:schemeClr>
                </a:solidFill>
                <a:latin typeface="Abadi"/>
              </a:rPr>
              <a:t>Using the folium python library, we can plot the locations of each launch site on a map (below)</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Locations of SpaceX Launch Sites</a:t>
            </a:r>
          </a:p>
        </p:txBody>
      </p:sp>
    </p:spTree>
    <p:extLst>
      <p:ext uri="{BB962C8B-B14F-4D97-AF65-F5344CB8AC3E}">
        <p14:creationId xmlns:p14="http://schemas.microsoft.com/office/powerpoint/2010/main" val="981671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223168" y="1431487"/>
            <a:ext cx="97456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can also add identifiers to each site marker by plotting successes (green) and failures (red) on top of the markers. Here, we are looking at VAFB SLC-4E and observing 6 failed landings to 4 successful ones.</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Identifying Successful/Failed Recoveries Per Launch Site</a:t>
            </a:r>
          </a:p>
        </p:txBody>
      </p:sp>
      <p:sp>
        <p:nvSpPr>
          <p:cNvPr id="6" name="object 4">
            <a:extLst>
              <a:ext uri="{FF2B5EF4-FFF2-40B4-BE49-F238E27FC236}">
                <a16:creationId xmlns:a16="http://schemas.microsoft.com/office/drawing/2014/main" id="{B1181CD9-6495-47F7-8057-066AD4AB764A}"/>
              </a:ext>
            </a:extLst>
          </p:cNvPr>
          <p:cNvSpPr/>
          <p:nvPr/>
        </p:nvSpPr>
        <p:spPr>
          <a:xfrm>
            <a:off x="3342984" y="2615317"/>
            <a:ext cx="5620512" cy="3511296"/>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239597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Proximities to Critical Locations/Infrastructure</a:t>
            </a:r>
          </a:p>
        </p:txBody>
      </p:sp>
      <p:pic>
        <p:nvPicPr>
          <p:cNvPr id="4" name="Picture 3">
            <a:extLst>
              <a:ext uri="{FF2B5EF4-FFF2-40B4-BE49-F238E27FC236}">
                <a16:creationId xmlns:a16="http://schemas.microsoft.com/office/drawing/2014/main" id="{AF9FDC96-FDD2-4837-90B8-047D81424802}"/>
              </a:ext>
            </a:extLst>
          </p:cNvPr>
          <p:cNvPicPr>
            <a:picLocks noChangeAspect="1"/>
          </p:cNvPicPr>
          <p:nvPr/>
        </p:nvPicPr>
        <p:blipFill>
          <a:blip r:embed="rId3"/>
          <a:stretch>
            <a:fillRect/>
          </a:stretch>
        </p:blipFill>
        <p:spPr>
          <a:xfrm>
            <a:off x="3933523" y="3314205"/>
            <a:ext cx="2162477" cy="3543795"/>
          </a:xfrm>
          <a:prstGeom prst="rect">
            <a:avLst/>
          </a:prstGeom>
        </p:spPr>
      </p:pic>
      <p:pic>
        <p:nvPicPr>
          <p:cNvPr id="7" name="Picture 6">
            <a:extLst>
              <a:ext uri="{FF2B5EF4-FFF2-40B4-BE49-F238E27FC236}">
                <a16:creationId xmlns:a16="http://schemas.microsoft.com/office/drawing/2014/main" id="{9A819FB2-5BA1-4972-9347-25622EE33CC7}"/>
              </a:ext>
            </a:extLst>
          </p:cNvPr>
          <p:cNvPicPr>
            <a:picLocks noChangeAspect="1"/>
          </p:cNvPicPr>
          <p:nvPr/>
        </p:nvPicPr>
        <p:blipFill>
          <a:blip r:embed="rId4"/>
          <a:stretch>
            <a:fillRect/>
          </a:stretch>
        </p:blipFill>
        <p:spPr>
          <a:xfrm>
            <a:off x="6384259" y="1518914"/>
            <a:ext cx="4901352" cy="3820172"/>
          </a:xfrm>
          <a:prstGeom prst="rect">
            <a:avLst/>
          </a:prstGeom>
        </p:spPr>
      </p:pic>
      <p:sp>
        <p:nvSpPr>
          <p:cNvPr id="9" name="TextBox 8">
            <a:extLst>
              <a:ext uri="{FF2B5EF4-FFF2-40B4-BE49-F238E27FC236}">
                <a16:creationId xmlns:a16="http://schemas.microsoft.com/office/drawing/2014/main" id="{3C7BC430-3A1B-40B6-995A-97C09C356D80}"/>
              </a:ext>
            </a:extLst>
          </p:cNvPr>
          <p:cNvSpPr txBox="1"/>
          <p:nvPr/>
        </p:nvSpPr>
        <p:spPr>
          <a:xfrm>
            <a:off x="472966" y="1828800"/>
            <a:ext cx="2806262" cy="2031325"/>
          </a:xfrm>
          <a:prstGeom prst="rect">
            <a:avLst/>
          </a:prstGeom>
          <a:noFill/>
        </p:spPr>
        <p:txBody>
          <a:bodyPr wrap="square" rtlCol="0">
            <a:spAutoFit/>
          </a:bodyPr>
          <a:lstStyle/>
          <a:p>
            <a:r>
              <a:rPr lang="en-US" dirty="0">
                <a:solidFill>
                  <a:schemeClr val="bg1"/>
                </a:solidFill>
              </a:rPr>
              <a:t>We can look at the distances from CCAFS SLC-40 to major infrastructure, such as cities, rail lines, highways and coastlines. </a:t>
            </a:r>
          </a:p>
        </p:txBody>
      </p:sp>
    </p:spTree>
    <p:extLst>
      <p:ext uri="{BB962C8B-B14F-4D97-AF65-F5344CB8AC3E}">
        <p14:creationId xmlns:p14="http://schemas.microsoft.com/office/powerpoint/2010/main" val="232499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of Successful Landings For All Launch Sites</a:t>
            </a:r>
          </a:p>
        </p:txBody>
      </p:sp>
      <p:sp>
        <p:nvSpPr>
          <p:cNvPr id="6" name="object 4">
            <a:extLst>
              <a:ext uri="{FF2B5EF4-FFF2-40B4-BE49-F238E27FC236}">
                <a16:creationId xmlns:a16="http://schemas.microsoft.com/office/drawing/2014/main" id="{233A5204-8850-416C-92AA-AF9AB7C5217A}"/>
              </a:ext>
            </a:extLst>
          </p:cNvPr>
          <p:cNvSpPr/>
          <p:nvPr/>
        </p:nvSpPr>
        <p:spPr>
          <a:xfrm>
            <a:off x="8070370" y="1711190"/>
            <a:ext cx="2570988" cy="2581656"/>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object 5">
            <a:extLst>
              <a:ext uri="{FF2B5EF4-FFF2-40B4-BE49-F238E27FC236}">
                <a16:creationId xmlns:a16="http://schemas.microsoft.com/office/drawing/2014/main" id="{E4A84D8E-872A-41DB-B235-18E85A00ABB3}"/>
              </a:ext>
            </a:extLst>
          </p:cNvPr>
          <p:cNvSpPr/>
          <p:nvPr/>
        </p:nvSpPr>
        <p:spPr>
          <a:xfrm>
            <a:off x="10641358" y="1711190"/>
            <a:ext cx="1085087" cy="665988"/>
          </a:xfrm>
          <a:prstGeom prst="rect">
            <a:avLst/>
          </a:prstGeom>
          <a:blipFill>
            <a:blip r:embed="rId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9" name="TextBox 8">
            <a:extLst>
              <a:ext uri="{FF2B5EF4-FFF2-40B4-BE49-F238E27FC236}">
                <a16:creationId xmlns:a16="http://schemas.microsoft.com/office/drawing/2014/main" id="{0F7AFA52-6983-4027-BE47-56BF14A2BD0B}"/>
              </a:ext>
            </a:extLst>
          </p:cNvPr>
          <p:cNvSpPr txBox="1"/>
          <p:nvPr/>
        </p:nvSpPr>
        <p:spPr>
          <a:xfrm>
            <a:off x="472966" y="1828800"/>
            <a:ext cx="7236372" cy="2308324"/>
          </a:xfrm>
          <a:prstGeom prst="rect">
            <a:avLst/>
          </a:prstGeom>
          <a:noFill/>
        </p:spPr>
        <p:txBody>
          <a:bodyPr wrap="square" rtlCol="0">
            <a:spAutoFit/>
          </a:bodyPr>
          <a:lstStyle/>
          <a:p>
            <a:r>
              <a:rPr lang="en-US" dirty="0">
                <a:solidFill>
                  <a:schemeClr val="bg1"/>
                </a:solidFill>
                <a:latin typeface="Abadi" panose="020B0604020104020204" pitchFamily="34" charset="0"/>
              </a:rPr>
              <a:t>Let’s take a look at the total successful stage 1 rocket landings for all launch sites. We can see that KSC LC-39A has the highest share of successful landings, with CCAFS LC-40/CCAFS SLC-40 being 2</a:t>
            </a:r>
            <a:r>
              <a:rPr lang="en-US" baseline="30000" dirty="0">
                <a:solidFill>
                  <a:schemeClr val="bg1"/>
                </a:solidFill>
                <a:latin typeface="Abadi" panose="020B0604020104020204" pitchFamily="34" charset="0"/>
              </a:rPr>
              <a:t>nd</a:t>
            </a:r>
            <a:r>
              <a:rPr lang="en-US" dirty="0">
                <a:solidFill>
                  <a:schemeClr val="bg1"/>
                </a:solidFill>
                <a:latin typeface="Abadi" panose="020B0604020104020204" pitchFamily="34" charset="0"/>
              </a:rPr>
              <a:t>. Please note, CCAFS LC-40 is a name change of CCAFS SLC-40, so they are the same location in reality. </a:t>
            </a:r>
          </a:p>
          <a:p>
            <a:endParaRPr lang="en-US" dirty="0">
              <a:solidFill>
                <a:schemeClr val="bg1"/>
              </a:solidFill>
              <a:latin typeface="Abadi" panose="020B0604020104020204" pitchFamily="34" charset="0"/>
            </a:endParaRPr>
          </a:p>
          <a:p>
            <a:r>
              <a:rPr lang="en-US" dirty="0">
                <a:solidFill>
                  <a:schemeClr val="bg1"/>
                </a:solidFill>
                <a:latin typeface="Abadi" panose="020B0604020104020204" pitchFamily="34" charset="0"/>
              </a:rPr>
              <a:t>The west coast launch site, VAFB SLC-4E, has the lowest share of successful landings.</a:t>
            </a:r>
          </a:p>
        </p:txBody>
      </p:sp>
    </p:spTree>
    <p:extLst>
      <p:ext uri="{BB962C8B-B14F-4D97-AF65-F5344CB8AC3E}">
        <p14:creationId xmlns:p14="http://schemas.microsoft.com/office/powerpoint/2010/main" val="700132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97062"/>
            <a:ext cx="4776952"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Drilling down to the individual site with the highest share of successful launches, we can see that KSC LC-39A has an exceptionally high success rate with 10 successful landings and 3 failed landings.</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Visualization of Successful/Unsuccessful Landings by Individual Launch Site</a:t>
            </a:r>
          </a:p>
        </p:txBody>
      </p:sp>
      <p:sp>
        <p:nvSpPr>
          <p:cNvPr id="6" name="object 4">
            <a:extLst>
              <a:ext uri="{FF2B5EF4-FFF2-40B4-BE49-F238E27FC236}">
                <a16:creationId xmlns:a16="http://schemas.microsoft.com/office/drawing/2014/main" id="{C46B0883-8015-4F11-BD34-21C8713EAE58}"/>
              </a:ext>
            </a:extLst>
          </p:cNvPr>
          <p:cNvSpPr/>
          <p:nvPr/>
        </p:nvSpPr>
        <p:spPr>
          <a:xfrm>
            <a:off x="7380932" y="2600706"/>
            <a:ext cx="2570988" cy="2570988"/>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object 6">
            <a:extLst>
              <a:ext uri="{FF2B5EF4-FFF2-40B4-BE49-F238E27FC236}">
                <a16:creationId xmlns:a16="http://schemas.microsoft.com/office/drawing/2014/main" id="{CB23961E-FDDD-4B5B-9674-76135DED27E1}"/>
              </a:ext>
            </a:extLst>
          </p:cNvPr>
          <p:cNvSpPr/>
          <p:nvPr/>
        </p:nvSpPr>
        <p:spPr>
          <a:xfrm>
            <a:off x="10038589" y="2600706"/>
            <a:ext cx="324611" cy="304800"/>
          </a:xfrm>
          <a:prstGeom prst="rect">
            <a:avLst/>
          </a:prstGeom>
          <a:blipFill>
            <a:blip r:embed="rId4"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2" name="TextBox 1">
            <a:extLst>
              <a:ext uri="{FF2B5EF4-FFF2-40B4-BE49-F238E27FC236}">
                <a16:creationId xmlns:a16="http://schemas.microsoft.com/office/drawing/2014/main" id="{10DBC84F-AD77-4918-BA8E-C2F905911229}"/>
              </a:ext>
            </a:extLst>
          </p:cNvPr>
          <p:cNvSpPr txBox="1"/>
          <p:nvPr/>
        </p:nvSpPr>
        <p:spPr>
          <a:xfrm>
            <a:off x="7173310" y="1718441"/>
            <a:ext cx="2865279" cy="646331"/>
          </a:xfrm>
          <a:prstGeom prst="rect">
            <a:avLst/>
          </a:prstGeom>
          <a:noFill/>
        </p:spPr>
        <p:txBody>
          <a:bodyPr wrap="square" rtlCol="0">
            <a:spAutoFit/>
          </a:bodyPr>
          <a:lstStyle/>
          <a:p>
            <a:r>
              <a:rPr lang="en-US" dirty="0">
                <a:solidFill>
                  <a:schemeClr val="bg1"/>
                </a:solidFill>
              </a:rPr>
              <a:t>Landing History for Launch Site KSC LC-39A</a:t>
            </a:r>
          </a:p>
        </p:txBody>
      </p:sp>
    </p:spTree>
    <p:extLst>
      <p:ext uri="{BB962C8B-B14F-4D97-AF65-F5344CB8AC3E}">
        <p14:creationId xmlns:p14="http://schemas.microsoft.com/office/powerpoint/2010/main" val="1866160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282265" y="1747811"/>
            <a:ext cx="5810860" cy="3830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1400"/>
              </a:spcBef>
              <a:buNone/>
            </a:pPr>
            <a:r>
              <a:rPr lang="en-US" sz="2200" b="1" dirty="0">
                <a:solidFill>
                  <a:schemeClr val="accent3">
                    <a:lumMod val="25000"/>
                  </a:schemeClr>
                </a:solidFill>
                <a:latin typeface="Abadi" panose="020B0604020104020204" pitchFamily="34" charset="0"/>
              </a:rPr>
              <a:t>Background:</a:t>
            </a:r>
          </a:p>
          <a:p>
            <a:pPr marL="0" indent="0">
              <a:spcBef>
                <a:spcPts val="1400"/>
              </a:spcBef>
              <a:buNone/>
            </a:pPr>
            <a:r>
              <a:rPr lang="en-US" sz="2200" dirty="0">
                <a:solidFill>
                  <a:schemeClr val="accent3">
                    <a:lumMod val="25000"/>
                  </a:schemeClr>
                </a:solidFill>
                <a:latin typeface="Abadi" panose="020B0604020104020204" pitchFamily="34" charset="0"/>
              </a:rPr>
              <a:t>Private companies are vying for personal and government voyages to space</a:t>
            </a:r>
          </a:p>
          <a:p>
            <a:pPr marL="0" indent="0">
              <a:spcBef>
                <a:spcPts val="1400"/>
              </a:spcBef>
              <a:buNone/>
            </a:pPr>
            <a:r>
              <a:rPr lang="en-US" sz="2200" dirty="0">
                <a:solidFill>
                  <a:schemeClr val="accent3">
                    <a:lumMod val="25000"/>
                  </a:schemeClr>
                </a:solidFill>
                <a:latin typeface="Abadi" panose="020B0604020104020204" pitchFamily="34" charset="0"/>
              </a:rPr>
              <a:t>SpaceX has the best pricing ($62M vs $165M in 2022)</a:t>
            </a:r>
          </a:p>
          <a:p>
            <a:pPr marL="0" indent="0">
              <a:spcBef>
                <a:spcPts val="1400"/>
              </a:spcBef>
              <a:buNone/>
            </a:pPr>
            <a:r>
              <a:rPr lang="en-US" sz="2200" dirty="0">
                <a:solidFill>
                  <a:schemeClr val="accent3">
                    <a:lumMod val="25000"/>
                  </a:schemeClr>
                </a:solidFill>
                <a:latin typeface="Abadi" panose="020B0604020104020204" pitchFamily="34" charset="0"/>
              </a:rPr>
              <a:t>Their market advantage is the ability to recover stage 1 of the launch</a:t>
            </a:r>
          </a:p>
        </p:txBody>
      </p:sp>
      <p:sp>
        <p:nvSpPr>
          <p:cNvPr id="6" name="Content Placeholder 2">
            <a:extLst>
              <a:ext uri="{FF2B5EF4-FFF2-40B4-BE49-F238E27FC236}">
                <a16:creationId xmlns:a16="http://schemas.microsoft.com/office/drawing/2014/main" id="{8E834CF4-1899-4935-A27B-93E053A2525C}"/>
              </a:ext>
            </a:extLst>
          </p:cNvPr>
          <p:cNvSpPr txBox="1">
            <a:spLocks/>
          </p:cNvSpPr>
          <p:nvPr/>
        </p:nvSpPr>
        <p:spPr>
          <a:xfrm>
            <a:off x="6098875" y="1764509"/>
            <a:ext cx="5810860" cy="3830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spcBef>
                <a:spcPts val="1400"/>
              </a:spcBef>
              <a:buNone/>
            </a:pPr>
            <a:r>
              <a:rPr lang="en-US" sz="2200" b="1" dirty="0">
                <a:solidFill>
                  <a:schemeClr val="accent3">
                    <a:lumMod val="25000"/>
                  </a:schemeClr>
                </a:solidFill>
                <a:latin typeface="Abadi" panose="020B0604020104020204" pitchFamily="34" charset="0"/>
              </a:rPr>
              <a:t>Deliverable:</a:t>
            </a:r>
          </a:p>
          <a:p>
            <a:pPr marL="0" indent="0">
              <a:spcBef>
                <a:spcPts val="1400"/>
              </a:spcBef>
              <a:buNone/>
            </a:pPr>
            <a:r>
              <a:rPr lang="en-US" sz="2200" dirty="0">
                <a:solidFill>
                  <a:schemeClr val="accent3">
                    <a:lumMod val="25000"/>
                  </a:schemeClr>
                </a:solidFill>
                <a:latin typeface="Abadi" panose="020B0604020104020204" pitchFamily="34" charset="0"/>
              </a:rPr>
              <a:t>Using publicly available launch data from SpaceX, identify the most accurate machine learning model to predict successful stage 1 recovery</a:t>
            </a:r>
          </a:p>
        </p:txBody>
      </p:sp>
      <p:pic>
        <p:nvPicPr>
          <p:cNvPr id="3" name="Picture 2">
            <a:extLst>
              <a:ext uri="{FF2B5EF4-FFF2-40B4-BE49-F238E27FC236}">
                <a16:creationId xmlns:a16="http://schemas.microsoft.com/office/drawing/2014/main" id="{9B54F819-8C88-47A9-B772-E66CB3519ABC}"/>
              </a:ext>
            </a:extLst>
          </p:cNvPr>
          <p:cNvPicPr>
            <a:picLocks noChangeAspect="1"/>
          </p:cNvPicPr>
          <p:nvPr/>
        </p:nvPicPr>
        <p:blipFill>
          <a:blip r:embed="rId3"/>
          <a:stretch>
            <a:fillRect/>
          </a:stretch>
        </p:blipFill>
        <p:spPr>
          <a:xfrm>
            <a:off x="6480347" y="3663142"/>
            <a:ext cx="4453975" cy="2963918"/>
          </a:xfrm>
          <a:prstGeom prst="rect">
            <a:avLst/>
          </a:prstGeom>
        </p:spPr>
      </p:pic>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472966" y="1766887"/>
            <a:ext cx="5326063"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Several models were generated to predict factors contributing to landing success. However, all four models prepared had the same accuracy when tested against the test data. This is likely due to the small test sample set of 18, but could be due to no clear reason found within the dataset (such as lack of information on sensor data or material used in rocket composition).</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6" name="object 7">
            <a:extLst>
              <a:ext uri="{FF2B5EF4-FFF2-40B4-BE49-F238E27FC236}">
                <a16:creationId xmlns:a16="http://schemas.microsoft.com/office/drawing/2014/main" id="{991FBCF6-6966-4FB6-902B-38DE9A542B01}"/>
              </a:ext>
            </a:extLst>
          </p:cNvPr>
          <p:cNvSpPr/>
          <p:nvPr/>
        </p:nvSpPr>
        <p:spPr>
          <a:xfrm>
            <a:off x="6209167" y="2003901"/>
            <a:ext cx="5076444" cy="3337560"/>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24594460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 y="2057400"/>
            <a:ext cx="7372482" cy="381158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addition, all 4 models had the same confusion matrix results when used on the test data. To the right is an example, with 12 true positives, 3 true negatives, 3 false positives and 0 false negatives. Therefore, all models overpredict successful landings and should be tuned with a penalty for selecting false positives.</a:t>
            </a:r>
          </a:p>
          <a:p>
            <a:pPr>
              <a:lnSpc>
                <a:spcPct val="100000"/>
              </a:lnSpc>
              <a:spcBef>
                <a:spcPts val="1400"/>
              </a:spcBef>
            </a:pPr>
            <a:r>
              <a:rPr lang="en-US" sz="2200" dirty="0">
                <a:solidFill>
                  <a:schemeClr val="accent3">
                    <a:lumMod val="25000"/>
                  </a:schemeClr>
                </a:solidFill>
                <a:latin typeface="Abadi" panose="020B0604020104020204" pitchFamily="34" charset="0"/>
              </a:rPr>
              <a:t>Having a model that </a:t>
            </a:r>
            <a:r>
              <a:rPr lang="en-US" sz="2200" b="1" dirty="0">
                <a:solidFill>
                  <a:schemeClr val="accent3">
                    <a:lumMod val="25000"/>
                  </a:schemeClr>
                </a:solidFill>
                <a:latin typeface="Abadi" panose="020B0604020104020204" pitchFamily="34" charset="0"/>
              </a:rPr>
              <a:t>overpredicts successful landings </a:t>
            </a:r>
            <a:r>
              <a:rPr lang="en-US" sz="2200" dirty="0">
                <a:solidFill>
                  <a:schemeClr val="accent3">
                    <a:lumMod val="25000"/>
                  </a:schemeClr>
                </a:solidFill>
                <a:latin typeface="Abadi" panose="020B0604020104020204" pitchFamily="34" charset="0"/>
              </a:rPr>
              <a:t>(underpredicts failures) in this case is a </a:t>
            </a:r>
            <a:r>
              <a:rPr lang="en-US" sz="2200" b="1" dirty="0">
                <a:solidFill>
                  <a:schemeClr val="accent3">
                    <a:lumMod val="25000"/>
                  </a:schemeClr>
                </a:solidFill>
                <a:latin typeface="Abadi" panose="020B0604020104020204" pitchFamily="34" charset="0"/>
              </a:rPr>
              <a:t>liability</a:t>
            </a:r>
            <a:r>
              <a:rPr lang="en-US" sz="2200" dirty="0">
                <a:solidFill>
                  <a:schemeClr val="accent3">
                    <a:lumMod val="25000"/>
                  </a:schemeClr>
                </a:solidFill>
                <a:latin typeface="Abadi" panose="020B0604020104020204" pitchFamily="34" charset="0"/>
              </a:rPr>
              <a:t>, as it would lead to launches with higher likelihoods of failed recovery and, thus, increased cost due to increased rocket loss.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for Machine Learning Models on Test Data</a:t>
            </a:r>
            <a:endParaRPr lang="en-US" dirty="0">
              <a:solidFill>
                <a:srgbClr val="0B49CB"/>
              </a:solidFill>
            </a:endParaRPr>
          </a:p>
        </p:txBody>
      </p:sp>
      <p:sp>
        <p:nvSpPr>
          <p:cNvPr id="6" name="object 7">
            <a:extLst>
              <a:ext uri="{FF2B5EF4-FFF2-40B4-BE49-F238E27FC236}">
                <a16:creationId xmlns:a16="http://schemas.microsoft.com/office/drawing/2014/main" id="{4351CD38-68BD-4110-9EE4-8A78DA3EC75D}"/>
              </a:ext>
            </a:extLst>
          </p:cNvPr>
          <p:cNvSpPr/>
          <p:nvPr/>
        </p:nvSpPr>
        <p:spPr>
          <a:xfrm>
            <a:off x="7372482" y="1702308"/>
            <a:ext cx="4541520" cy="3453383"/>
          </a:xfrm>
          <a:prstGeom prst="rect">
            <a:avLst/>
          </a:prstGeom>
          <a:blipFill>
            <a:blip r:embed="rId3" cstate="print"/>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Tree>
    <p:extLst>
      <p:ext uri="{BB962C8B-B14F-4D97-AF65-F5344CB8AC3E}">
        <p14:creationId xmlns:p14="http://schemas.microsoft.com/office/powerpoint/2010/main" val="36450342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686555" y="1401872"/>
            <a:ext cx="10515600" cy="4351337"/>
          </a:xfrm>
          <a:prstGeom prst="rect">
            <a:avLst/>
          </a:prstGeom>
        </p:spPr>
        <p:txBody>
          <a:bodyPr anchor="t">
            <a:normAutofit lnSpcReduction="10000"/>
          </a:bodyPr>
          <a:lstStyle/>
          <a:p>
            <a:pPr marL="0" indent="0">
              <a:spcBef>
                <a:spcPts val="1400"/>
              </a:spcBef>
              <a:buNone/>
            </a:pPr>
            <a:r>
              <a:rPr lang="en-US" sz="2200" b="1" dirty="0">
                <a:solidFill>
                  <a:schemeClr val="bg1"/>
                </a:solidFill>
                <a:latin typeface="Abadi" panose="020B0604020104020204" pitchFamily="34" charset="0"/>
              </a:rPr>
              <a:t>The challenge</a:t>
            </a:r>
            <a:r>
              <a:rPr lang="en-US" sz="2200" dirty="0">
                <a:solidFill>
                  <a:schemeClr val="bg1"/>
                </a:solidFill>
                <a:latin typeface="Abadi" panose="020B0604020104020204" pitchFamily="34" charset="0"/>
              </a:rPr>
              <a:t>: Generate a machine learning model for </a:t>
            </a:r>
            <a:r>
              <a:rPr lang="en-US" sz="2200" dirty="0" err="1">
                <a:solidFill>
                  <a:schemeClr val="bg1"/>
                </a:solidFill>
                <a:latin typeface="Abadi" panose="020B0604020104020204" pitchFamily="34" charset="0"/>
              </a:rPr>
              <a:t>Allon</a:t>
            </a:r>
            <a:r>
              <a:rPr lang="en-US" sz="2200" dirty="0">
                <a:solidFill>
                  <a:schemeClr val="bg1"/>
                </a:solidFill>
                <a:latin typeface="Abadi" panose="020B0604020104020204" pitchFamily="34" charset="0"/>
              </a:rPr>
              <a:t> Mask of </a:t>
            </a:r>
            <a:r>
              <a:rPr lang="en-US" sz="2200" dirty="0" err="1">
                <a:solidFill>
                  <a:schemeClr val="bg1"/>
                </a:solidFill>
                <a:latin typeface="Abadi" panose="020B0604020104020204" pitchFamily="34" charset="0"/>
              </a:rPr>
              <a:t>SpaceY</a:t>
            </a:r>
            <a:r>
              <a:rPr lang="en-US" sz="2200" dirty="0">
                <a:solidFill>
                  <a:schemeClr val="bg1"/>
                </a:solidFill>
                <a:latin typeface="Abadi" panose="020B0604020104020204" pitchFamily="34" charset="0"/>
              </a:rPr>
              <a:t> to predict stage 1 rocket launch successes to reduce launch costs.</a:t>
            </a:r>
          </a:p>
          <a:p>
            <a:pPr marL="0" indent="0">
              <a:spcBef>
                <a:spcPts val="1400"/>
              </a:spcBef>
              <a:buNone/>
            </a:pPr>
            <a:r>
              <a:rPr lang="en-US" sz="2200" b="1" dirty="0">
                <a:solidFill>
                  <a:schemeClr val="bg1"/>
                </a:solidFill>
                <a:latin typeface="Abadi" panose="020B0604020104020204" pitchFamily="34" charset="0"/>
              </a:rPr>
              <a:t>The method used:</a:t>
            </a:r>
            <a:r>
              <a:rPr lang="en-US" sz="2200" dirty="0">
                <a:solidFill>
                  <a:schemeClr val="bg1"/>
                </a:solidFill>
                <a:latin typeface="Abadi" panose="020B0604020104020204" pitchFamily="34" charset="0"/>
              </a:rPr>
              <a:t> Obtained data from SpaceX’s public API and web scraping the SpaceX Wikipedia page. Wrangle data and generate dashboards and folium maps to visualize the data .Train several machine learning models to predict successes/failures.</a:t>
            </a:r>
          </a:p>
          <a:p>
            <a:pPr marL="0" indent="0">
              <a:spcBef>
                <a:spcPts val="1400"/>
              </a:spcBef>
              <a:buNone/>
            </a:pPr>
            <a:r>
              <a:rPr lang="en-US" sz="2200" b="1" dirty="0">
                <a:solidFill>
                  <a:schemeClr val="bg1"/>
                </a:solidFill>
                <a:latin typeface="Abadi" panose="020B0604020104020204" pitchFamily="34" charset="0"/>
              </a:rPr>
              <a:t>The result</a:t>
            </a:r>
            <a:r>
              <a:rPr lang="en-US" sz="2200" dirty="0">
                <a:solidFill>
                  <a:schemeClr val="bg1"/>
                </a:solidFill>
                <a:latin typeface="Abadi" panose="020B0604020104020204" pitchFamily="34" charset="0"/>
              </a:rPr>
              <a:t>: Prepared several machine learning models with accuracies of 83% on test data and recall of 100%. However, the precision sits at 80% due to overestimating successful launches.</a:t>
            </a:r>
          </a:p>
          <a:p>
            <a:pPr marL="0" indent="0">
              <a:spcBef>
                <a:spcPts val="1400"/>
              </a:spcBef>
              <a:buNone/>
            </a:pPr>
            <a:r>
              <a:rPr lang="en-US" sz="2200" b="1" dirty="0">
                <a:solidFill>
                  <a:schemeClr val="bg1"/>
                </a:solidFill>
                <a:latin typeface="Abadi" panose="020B0604020104020204" pitchFamily="34" charset="0"/>
              </a:rPr>
              <a:t>The next step</a:t>
            </a:r>
            <a:r>
              <a:rPr lang="en-US" sz="2200" dirty="0">
                <a:solidFill>
                  <a:schemeClr val="bg1"/>
                </a:solidFill>
                <a:latin typeface="Abadi" panose="020B0604020104020204" pitchFamily="34" charset="0"/>
              </a:rPr>
              <a:t>: Additional data is required to generate machine learning models with higher accuracy. In addition, model parameters should be adjusted to de-incentivize false positives and risk launch losses.</a:t>
            </a:r>
            <a:endParaRPr lang="en-US" sz="2200" b="1" dirty="0">
              <a:solidFill>
                <a:schemeClr val="bg1"/>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208985" cy="369332"/>
          </a:xfrm>
          <a:prstGeom prst="rect">
            <a:avLst/>
          </a:prstGeom>
          <a:solidFill>
            <a:srgbClr val="0948CB"/>
          </a:solidFill>
        </p:spPr>
        <p:txBody>
          <a:bodyPr wrap="none" rtlCol="0">
            <a:spAutoFit/>
          </a:bodyPr>
          <a:lstStyle/>
          <a:p>
            <a:r>
              <a:rPr lang="en-US" dirty="0"/>
              <a:t>Section 1</a:t>
            </a:r>
          </a:p>
        </p:txBody>
      </p:sp>
      <p:sp>
        <p:nvSpPr>
          <p:cNvPr id="4" name="TextBox 3">
            <a:extLst>
              <a:ext uri="{FF2B5EF4-FFF2-40B4-BE49-F238E27FC236}">
                <a16:creationId xmlns:a16="http://schemas.microsoft.com/office/drawing/2014/main" id="{6BF896E6-AEF2-4B73-96B8-57A02D0F6D62}"/>
              </a:ext>
            </a:extLst>
          </p:cNvPr>
          <p:cNvSpPr txBox="1"/>
          <p:nvPr/>
        </p:nvSpPr>
        <p:spPr>
          <a:xfrm>
            <a:off x="765313" y="4146331"/>
            <a:ext cx="4263887" cy="1200329"/>
          </a:xfrm>
          <a:prstGeom prst="rect">
            <a:avLst/>
          </a:prstGeom>
          <a:noFill/>
        </p:spPr>
        <p:txBody>
          <a:bodyPr wrap="square" rtlCol="0">
            <a:spAutoFit/>
          </a:bodyPr>
          <a:lstStyle/>
          <a:p>
            <a:r>
              <a:rPr lang="en-US" b="1" dirty="0"/>
              <a:t>Overview of Data Collection, Wrangling, Visualization, Dashboarding and Modeling Methods</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8400" dirty="0">
                <a:solidFill>
                  <a:schemeClr val="accent3">
                    <a:lumMod val="25000"/>
                  </a:schemeClr>
                </a:solidFill>
                <a:latin typeface="Abadi"/>
              </a:rPr>
              <a:t>Data of interest on launch time and location, as well as physical parameters of the launch, were extracted with SpaceX public API and Wikipedia page</a:t>
            </a:r>
          </a:p>
          <a:p>
            <a:pPr>
              <a:lnSpc>
                <a:spcPct val="120000"/>
              </a:lnSpc>
              <a:spcBef>
                <a:spcPts val="1400"/>
              </a:spcBef>
            </a:pPr>
            <a:r>
              <a:rPr lang="en-US" sz="8800" dirty="0">
                <a:solidFill>
                  <a:schemeClr val="accent3">
                    <a:lumMod val="25000"/>
                  </a:schemeClr>
                </a:solidFill>
                <a:latin typeface="Abadi"/>
              </a:rPr>
              <a:t>Performed data wrangling</a:t>
            </a:r>
          </a:p>
          <a:p>
            <a:pPr lvl="1">
              <a:lnSpc>
                <a:spcPct val="120000"/>
              </a:lnSpc>
              <a:spcBef>
                <a:spcPts val="1400"/>
              </a:spcBef>
            </a:pPr>
            <a:r>
              <a:rPr lang="en-US" sz="7600" dirty="0" err="1">
                <a:solidFill>
                  <a:schemeClr val="bg1">
                    <a:lumMod val="95000"/>
                    <a:lumOff val="5000"/>
                  </a:schemeClr>
                </a:solidFill>
                <a:latin typeface="Abadi"/>
              </a:rPr>
              <a:t>OneHotEncoding</a:t>
            </a:r>
            <a:r>
              <a:rPr lang="en-US" sz="7600" dirty="0">
                <a:solidFill>
                  <a:schemeClr val="bg1">
                    <a:lumMod val="95000"/>
                    <a:lumOff val="5000"/>
                  </a:schemeClr>
                </a:solidFill>
                <a:latin typeface="Abadi"/>
              </a:rPr>
              <a:t> was performed in preparation for model generation and launch success was classified as True Landings and failures as False Landings.</a:t>
            </a:r>
          </a:p>
          <a:p>
            <a:pPr>
              <a:lnSpc>
                <a:spcPct val="120000"/>
              </a:lnSpc>
              <a:spcBef>
                <a:spcPts val="1400"/>
              </a:spcBef>
            </a:pPr>
            <a:r>
              <a:rPr lang="en-US" sz="8800" dirty="0">
                <a:solidFill>
                  <a:schemeClr val="accent3">
                    <a:lumMod val="25000"/>
                  </a:schemeClr>
                </a:solidFill>
                <a:latin typeface="Abadi"/>
              </a:rPr>
              <a:t>Performed exploratory data analysis (EDA) using Seaborn visualization and SQL</a:t>
            </a:r>
          </a:p>
          <a:p>
            <a:pPr>
              <a:lnSpc>
                <a:spcPct val="120000"/>
              </a:lnSpc>
              <a:spcBef>
                <a:spcPts val="1400"/>
              </a:spcBef>
            </a:pPr>
            <a:r>
              <a:rPr lang="en-US" sz="8800" dirty="0">
                <a:solidFill>
                  <a:schemeClr val="accent3">
                    <a:lumMod val="25000"/>
                  </a:schemeClr>
                </a:solidFill>
                <a:latin typeface="Abadi"/>
              </a:rPr>
              <a:t>Performed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Performed predictive analysis using classification models</a:t>
            </a:r>
          </a:p>
          <a:p>
            <a:pPr lvl="1">
              <a:lnSpc>
                <a:spcPct val="120000"/>
              </a:lnSpc>
              <a:spcBef>
                <a:spcPts val="1400"/>
              </a:spcBef>
            </a:pPr>
            <a:r>
              <a:rPr lang="en-US" sz="8400" dirty="0" err="1">
                <a:solidFill>
                  <a:schemeClr val="accent3">
                    <a:lumMod val="25000"/>
                  </a:schemeClr>
                </a:solidFill>
                <a:latin typeface="Abadi"/>
              </a:rPr>
              <a:t>GridSearchCV</a:t>
            </a:r>
            <a:r>
              <a:rPr lang="en-US" sz="8400" dirty="0">
                <a:solidFill>
                  <a:schemeClr val="accent3">
                    <a:lumMod val="25000"/>
                  </a:schemeClr>
                </a:solidFill>
                <a:latin typeface="Abadi"/>
              </a:rPr>
              <a:t> was utilized to tune and prepare KNN, </a:t>
            </a:r>
            <a:r>
              <a:rPr lang="en-US" sz="8400" dirty="0" err="1">
                <a:solidFill>
                  <a:schemeClr val="accent3">
                    <a:lumMod val="25000"/>
                  </a:schemeClr>
                </a:solidFill>
                <a:latin typeface="Abadi"/>
              </a:rPr>
              <a:t>DecisionTree</a:t>
            </a:r>
            <a:r>
              <a:rPr lang="en-US" sz="8400" dirty="0">
                <a:solidFill>
                  <a:schemeClr val="accent3">
                    <a:lumMod val="25000"/>
                  </a:schemeClr>
                </a:solidFill>
                <a:latin typeface="Abadi"/>
              </a:rPr>
              <a:t>, SVM and Logistic Regression</a:t>
            </a:r>
          </a:p>
          <a:p>
            <a:pPr lvl="1">
              <a:lnSpc>
                <a:spcPct val="120000"/>
              </a:lnSpc>
              <a:spcBef>
                <a:spcPts val="1400"/>
              </a:spcBef>
            </a:pP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6555" y="1562099"/>
            <a:ext cx="10515600" cy="4351338"/>
          </a:xfrm>
          <a:prstGeom prst="rect">
            <a:avLst/>
          </a:prstGeom>
        </p:spPr>
        <p:txBody>
          <a:bodyPr anchor="t">
            <a:normAutofit/>
          </a:bodyPr>
          <a:lstStyle/>
          <a:p>
            <a:pPr marL="0" indent="0">
              <a:buNone/>
            </a:pPr>
            <a:r>
              <a:rPr lang="en-US" dirty="0">
                <a:solidFill>
                  <a:schemeClr val="bg1">
                    <a:lumMod val="95000"/>
                    <a:lumOff val="5000"/>
                  </a:schemeClr>
                </a:solidFill>
              </a:rPr>
              <a:t>Data was extracted using a static dataset generated from the SpaceX API, which yielded a .</a:t>
            </a:r>
            <a:r>
              <a:rPr lang="en-US" dirty="0" err="1">
                <a:solidFill>
                  <a:schemeClr val="bg1">
                    <a:lumMod val="95000"/>
                    <a:lumOff val="5000"/>
                  </a:schemeClr>
                </a:solidFill>
              </a:rPr>
              <a:t>json</a:t>
            </a:r>
            <a:r>
              <a:rPr lang="en-US" dirty="0">
                <a:solidFill>
                  <a:schemeClr val="bg1">
                    <a:lumMod val="95000"/>
                    <a:lumOff val="5000"/>
                  </a:schemeClr>
                </a:solidFill>
              </a:rPr>
              <a:t> response which was converted to a Pandas </a:t>
            </a:r>
            <a:r>
              <a:rPr lang="en-US" dirty="0" err="1">
                <a:solidFill>
                  <a:schemeClr val="bg1">
                    <a:lumMod val="95000"/>
                    <a:lumOff val="5000"/>
                  </a:schemeClr>
                </a:solidFill>
              </a:rPr>
              <a:t>dataframe</a:t>
            </a:r>
            <a:r>
              <a:rPr lang="en-US" dirty="0">
                <a:solidFill>
                  <a:schemeClr val="bg1">
                    <a:lumMod val="95000"/>
                    <a:lumOff val="5000"/>
                  </a:schemeClr>
                </a:solidFill>
              </a:rPr>
              <a:t> for analysis. </a:t>
            </a:r>
            <a:r>
              <a:rPr lang="en-US" dirty="0" err="1">
                <a:solidFill>
                  <a:schemeClr val="bg1">
                    <a:lumMod val="95000"/>
                    <a:lumOff val="5000"/>
                  </a:schemeClr>
                </a:solidFill>
              </a:rPr>
              <a:t>Supplimental</a:t>
            </a:r>
            <a:r>
              <a:rPr lang="en-US" dirty="0">
                <a:solidFill>
                  <a:schemeClr val="bg1">
                    <a:lumMod val="95000"/>
                    <a:lumOff val="5000"/>
                  </a:schemeClr>
                </a:solidFill>
              </a:rPr>
              <a:t> data was scrapped from Wikipedia using </a:t>
            </a:r>
            <a:r>
              <a:rPr lang="en-US" dirty="0" err="1">
                <a:solidFill>
                  <a:schemeClr val="bg1">
                    <a:lumMod val="95000"/>
                    <a:lumOff val="5000"/>
                  </a:schemeClr>
                </a:solidFill>
              </a:rPr>
              <a:t>BeautifulSoup</a:t>
            </a:r>
            <a:endParaRPr lang="en-US" dirty="0">
              <a:solidFill>
                <a:schemeClr val="bg1">
                  <a:lumMod val="95000"/>
                  <a:lumOff val="5000"/>
                </a:schemeClr>
              </a:solidFill>
            </a:endParaRPr>
          </a:p>
          <a:p>
            <a:pPr marL="0" indent="0">
              <a:buNone/>
            </a:pPr>
            <a:r>
              <a:rPr lang="en-US" sz="1200" b="1" dirty="0">
                <a:solidFill>
                  <a:schemeClr val="bg1">
                    <a:lumMod val="95000"/>
                    <a:lumOff val="5000"/>
                  </a:schemeClr>
                </a:solidFill>
              </a:rPr>
              <a:t>Source</a:t>
            </a:r>
            <a:r>
              <a:rPr lang="en-US" sz="1200" dirty="0">
                <a:solidFill>
                  <a:schemeClr val="bg1">
                    <a:lumMod val="95000"/>
                    <a:lumOff val="5000"/>
                  </a:schemeClr>
                </a:solidFill>
              </a:rPr>
              <a:t>: (https://en.wikipedia.org/w/index.php?title=List_of_Falcon_9_and_Falcon_Heavy_launches&amp;oldid=1027686922)</a:t>
            </a:r>
          </a:p>
          <a:p>
            <a:pPr marL="0" indent="0">
              <a:buNone/>
            </a:pPr>
            <a:r>
              <a:rPr lang="en-US" b="1" dirty="0">
                <a:solidFill>
                  <a:schemeClr val="bg1">
                    <a:lumMod val="95000"/>
                    <a:lumOff val="5000"/>
                  </a:schemeClr>
                </a:solidFill>
              </a:rPr>
              <a:t>Columns from the SpaceX API:</a:t>
            </a:r>
          </a:p>
          <a:p>
            <a:pPr marL="0" indent="0">
              <a:buNone/>
            </a:pPr>
            <a:r>
              <a:rPr lang="en-US" dirty="0" err="1">
                <a:solidFill>
                  <a:schemeClr val="bg1">
                    <a:lumMod val="95000"/>
                    <a:lumOff val="5000"/>
                  </a:schemeClr>
                </a:solidFill>
              </a:rPr>
              <a:t>FlightNumber</a:t>
            </a:r>
            <a:r>
              <a:rPr lang="en-US" dirty="0">
                <a:solidFill>
                  <a:schemeClr val="bg1">
                    <a:lumMod val="95000"/>
                    <a:lumOff val="5000"/>
                  </a:schemeClr>
                </a:solidFill>
              </a:rPr>
              <a:t>, Date, </a:t>
            </a:r>
            <a:r>
              <a:rPr lang="en-US" dirty="0" err="1">
                <a:solidFill>
                  <a:schemeClr val="bg1">
                    <a:lumMod val="95000"/>
                    <a:lumOff val="5000"/>
                  </a:schemeClr>
                </a:solidFill>
              </a:rPr>
              <a:t>BoosterVersion</a:t>
            </a:r>
            <a:r>
              <a:rPr lang="en-US" dirty="0">
                <a:solidFill>
                  <a:schemeClr val="bg1">
                    <a:lumMod val="95000"/>
                    <a:lumOff val="5000"/>
                  </a:schemeClr>
                </a:solidFill>
              </a:rPr>
              <a:t>, </a:t>
            </a:r>
            <a:r>
              <a:rPr lang="en-US" dirty="0" err="1">
                <a:solidFill>
                  <a:schemeClr val="bg1">
                    <a:lumMod val="95000"/>
                    <a:lumOff val="5000"/>
                  </a:schemeClr>
                </a:solidFill>
              </a:rPr>
              <a:t>PayloadMass</a:t>
            </a:r>
            <a:r>
              <a:rPr lang="en-US" dirty="0">
                <a:solidFill>
                  <a:schemeClr val="bg1">
                    <a:lumMod val="95000"/>
                    <a:lumOff val="5000"/>
                  </a:schemeClr>
                </a:solidFill>
              </a:rPr>
              <a:t>, Orbit, </a:t>
            </a:r>
            <a:r>
              <a:rPr lang="en-US" dirty="0" err="1">
                <a:solidFill>
                  <a:schemeClr val="bg1">
                    <a:lumMod val="95000"/>
                    <a:lumOff val="5000"/>
                  </a:schemeClr>
                </a:solidFill>
              </a:rPr>
              <a:t>LaunchSite</a:t>
            </a:r>
            <a:r>
              <a:rPr lang="en-US" dirty="0">
                <a:solidFill>
                  <a:schemeClr val="bg1">
                    <a:lumMod val="95000"/>
                    <a:lumOff val="5000"/>
                  </a:schemeClr>
                </a:solidFill>
              </a:rPr>
              <a:t>, Outcome, flights, </a:t>
            </a:r>
            <a:r>
              <a:rPr lang="en-US" dirty="0" err="1">
                <a:solidFill>
                  <a:schemeClr val="bg1">
                    <a:lumMod val="95000"/>
                    <a:lumOff val="5000"/>
                  </a:schemeClr>
                </a:solidFill>
              </a:rPr>
              <a:t>GridFins</a:t>
            </a:r>
            <a:r>
              <a:rPr lang="en-US" dirty="0">
                <a:solidFill>
                  <a:schemeClr val="bg1">
                    <a:lumMod val="95000"/>
                    <a:lumOff val="5000"/>
                  </a:schemeClr>
                </a:solidFill>
              </a:rPr>
              <a:t>, Reused, Legs, </a:t>
            </a:r>
            <a:r>
              <a:rPr lang="en-US" dirty="0" err="1">
                <a:solidFill>
                  <a:schemeClr val="bg1">
                    <a:lumMod val="95000"/>
                    <a:lumOff val="5000"/>
                  </a:schemeClr>
                </a:solidFill>
              </a:rPr>
              <a:t>LandingPad</a:t>
            </a:r>
            <a:r>
              <a:rPr lang="en-US" dirty="0">
                <a:solidFill>
                  <a:schemeClr val="bg1">
                    <a:lumMod val="95000"/>
                    <a:lumOff val="5000"/>
                  </a:schemeClr>
                </a:solidFill>
              </a:rPr>
              <a:t>, Block, </a:t>
            </a:r>
            <a:r>
              <a:rPr lang="en-US" dirty="0" err="1">
                <a:solidFill>
                  <a:schemeClr val="bg1">
                    <a:lumMod val="95000"/>
                    <a:lumOff val="5000"/>
                  </a:schemeClr>
                </a:solidFill>
              </a:rPr>
              <a:t>ReusedCount</a:t>
            </a:r>
            <a:r>
              <a:rPr lang="en-US" dirty="0">
                <a:solidFill>
                  <a:schemeClr val="bg1">
                    <a:lumMod val="95000"/>
                    <a:lumOff val="5000"/>
                  </a:schemeClr>
                </a:solidFill>
              </a:rPr>
              <a:t>, Serial, Longitude, </a:t>
            </a:r>
            <a:r>
              <a:rPr lang="en-US" dirty="0" err="1">
                <a:solidFill>
                  <a:schemeClr val="bg1">
                    <a:lumMod val="95000"/>
                    <a:lumOff val="5000"/>
                  </a:schemeClr>
                </a:solidFill>
              </a:rPr>
              <a:t>Latitutde</a:t>
            </a:r>
            <a:endParaRPr lang="en-US" dirty="0">
              <a:solidFill>
                <a:schemeClr val="bg1">
                  <a:lumMod val="95000"/>
                  <a:lumOff val="5000"/>
                </a:schemeClr>
              </a:solidFill>
            </a:endParaRPr>
          </a:p>
          <a:p>
            <a:pPr marL="0" indent="0">
              <a:buNone/>
            </a:pPr>
            <a:r>
              <a:rPr lang="en-US" b="1" dirty="0">
                <a:solidFill>
                  <a:schemeClr val="bg1">
                    <a:lumMod val="95000"/>
                    <a:lumOff val="5000"/>
                  </a:schemeClr>
                </a:solidFill>
              </a:rPr>
              <a:t>Columns from Wikipedia </a:t>
            </a:r>
            <a:r>
              <a:rPr lang="en-US" b="1" dirty="0" err="1">
                <a:solidFill>
                  <a:schemeClr val="bg1">
                    <a:lumMod val="95000"/>
                    <a:lumOff val="5000"/>
                  </a:schemeClr>
                </a:solidFill>
              </a:rPr>
              <a:t>Webscraping</a:t>
            </a:r>
            <a:r>
              <a:rPr lang="en-US" b="1" dirty="0">
                <a:solidFill>
                  <a:schemeClr val="bg1">
                    <a:lumMod val="95000"/>
                    <a:lumOff val="5000"/>
                  </a:schemeClr>
                </a:solidFill>
              </a:rPr>
              <a:t> (novel columns in </a:t>
            </a:r>
            <a:r>
              <a:rPr lang="en-US" b="1" dirty="0">
                <a:solidFill>
                  <a:srgbClr val="FF0000"/>
                </a:solidFill>
              </a:rPr>
              <a:t>red</a:t>
            </a:r>
            <a:r>
              <a:rPr lang="en-US" b="1" dirty="0">
                <a:solidFill>
                  <a:schemeClr val="bg1"/>
                </a:solidFill>
              </a:rPr>
              <a:t>)</a:t>
            </a:r>
            <a:r>
              <a:rPr lang="en-US" b="1" dirty="0">
                <a:solidFill>
                  <a:schemeClr val="bg1">
                    <a:lumMod val="95000"/>
                    <a:lumOff val="5000"/>
                  </a:schemeClr>
                </a:solidFill>
              </a:rPr>
              <a:t>:</a:t>
            </a:r>
            <a:endParaRPr lang="en-US" dirty="0">
              <a:solidFill>
                <a:schemeClr val="bg1">
                  <a:lumMod val="95000"/>
                  <a:lumOff val="5000"/>
                </a:schemeClr>
              </a:solidFill>
            </a:endParaRPr>
          </a:p>
          <a:p>
            <a:pPr marL="0" indent="0">
              <a:buNone/>
            </a:pPr>
            <a:r>
              <a:rPr lang="en-US" dirty="0">
                <a:solidFill>
                  <a:schemeClr val="bg1">
                    <a:lumMod val="95000"/>
                    <a:lumOff val="5000"/>
                  </a:schemeClr>
                </a:solidFill>
              </a:rPr>
              <a:t>Flight No., Launch Site, </a:t>
            </a:r>
            <a:r>
              <a:rPr lang="en-US" dirty="0">
                <a:solidFill>
                  <a:srgbClr val="FF0000"/>
                </a:solidFill>
              </a:rPr>
              <a:t>Payload</a:t>
            </a:r>
            <a:r>
              <a:rPr lang="en-US" dirty="0">
                <a:solidFill>
                  <a:schemeClr val="bg1">
                    <a:lumMod val="95000"/>
                    <a:lumOff val="5000"/>
                  </a:schemeClr>
                </a:solidFill>
              </a:rPr>
              <a:t>, </a:t>
            </a:r>
            <a:r>
              <a:rPr lang="en-US" dirty="0" err="1">
                <a:solidFill>
                  <a:schemeClr val="bg1">
                    <a:lumMod val="95000"/>
                    <a:lumOff val="5000"/>
                  </a:schemeClr>
                </a:solidFill>
              </a:rPr>
              <a:t>PayloadMass</a:t>
            </a:r>
            <a:r>
              <a:rPr lang="en-US" dirty="0">
                <a:solidFill>
                  <a:schemeClr val="bg1">
                    <a:lumMod val="95000"/>
                    <a:lumOff val="5000"/>
                  </a:schemeClr>
                </a:solidFill>
              </a:rPr>
              <a:t>, Orbit, </a:t>
            </a:r>
            <a:r>
              <a:rPr lang="en-US" dirty="0">
                <a:solidFill>
                  <a:srgbClr val="FF0000"/>
                </a:solidFill>
              </a:rPr>
              <a:t>Customer</a:t>
            </a:r>
            <a:r>
              <a:rPr lang="en-US" dirty="0">
                <a:solidFill>
                  <a:schemeClr val="bg1">
                    <a:lumMod val="95000"/>
                    <a:lumOff val="5000"/>
                  </a:schemeClr>
                </a:solidFill>
              </a:rPr>
              <a:t>, Launch Outcome, Version Booster, </a:t>
            </a:r>
            <a:r>
              <a:rPr lang="en-US" dirty="0">
                <a:solidFill>
                  <a:srgbClr val="FF0000"/>
                </a:solidFill>
              </a:rPr>
              <a:t>Booster landing</a:t>
            </a:r>
            <a:r>
              <a:rPr lang="en-US" dirty="0">
                <a:solidFill>
                  <a:schemeClr val="bg1">
                    <a:lumMod val="95000"/>
                    <a:lumOff val="5000"/>
                  </a:schemeClr>
                </a:solidFill>
              </a:rPr>
              <a:t>, Date, Time</a:t>
            </a:r>
          </a:p>
          <a:p>
            <a:pPr marL="0" indent="0">
              <a:buNone/>
            </a:pPr>
            <a:endParaRPr lang="en-US" dirty="0">
              <a:solidFill>
                <a:schemeClr val="bg1">
                  <a:lumMod val="95000"/>
                  <a:lumOff val="5000"/>
                </a:schemeClr>
              </a:solidFill>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graphicFrame>
        <p:nvGraphicFramePr>
          <p:cNvPr id="2" name="Content Placeholder 1">
            <a:extLst>
              <a:ext uri="{FF2B5EF4-FFF2-40B4-BE49-F238E27FC236}">
                <a16:creationId xmlns:a16="http://schemas.microsoft.com/office/drawing/2014/main" id="{125E5BEF-7C9A-495E-83EC-B98FED1E978A}"/>
              </a:ext>
            </a:extLst>
          </p:cNvPr>
          <p:cNvGraphicFramePr>
            <a:graphicFrameLocks noGrp="1"/>
          </p:cNvGraphicFramePr>
          <p:nvPr>
            <p:ph idx="4294967295"/>
            <p:extLst>
              <p:ext uri="{D42A27DB-BD31-4B8C-83A1-F6EECF244321}">
                <p14:modId xmlns:p14="http://schemas.microsoft.com/office/powerpoint/2010/main" val="3572493568"/>
              </p:ext>
            </p:extLst>
          </p:nvPr>
        </p:nvGraphicFramePr>
        <p:xfrm>
          <a:off x="4010738" y="1963737"/>
          <a:ext cx="8534400" cy="36147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 notebook of the following process can be found at the following URL:</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https://github.com/markfarrugia29/IBM-Data-Science-Capstone-Project-SpaceX/blob/main/Capstone%20Project%20SpaceX/Data%20Collection/Data%20Collection%20API%20Lab.ipynb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a:t>
            </a:r>
            <a:r>
              <a:rPr lang="en-US" sz="2200" dirty="0" err="1">
                <a:solidFill>
                  <a:schemeClr val="accent3">
                    <a:lumMod val="25000"/>
                  </a:schemeClr>
                </a:solidFill>
                <a:latin typeface="Abadi" panose="020B0604020104020204" pitchFamily="34" charset="0"/>
              </a:rPr>
              <a:t>jupyter</a:t>
            </a:r>
            <a:r>
              <a:rPr lang="en-US" sz="2200" dirty="0">
                <a:solidFill>
                  <a:schemeClr val="accent3">
                    <a:lumMod val="25000"/>
                  </a:schemeClr>
                </a:solidFill>
                <a:latin typeface="Abadi" panose="020B0604020104020204" pitchFamily="34" charset="0"/>
              </a:rPr>
              <a:t> notebook of the following process can be found at the following URL:</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https://github.com/markfarrugia29/IBM-Data-Science-Capstone-Project-SpaceX/blob/main/Capstone%20Project%20SpaceX/Data%20Collection/Data%20Collection%20with%20Webscraping.ipynb</a:t>
            </a:r>
            <a:endParaRPr lang="en-US" sz="2400"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8" name="Content Placeholder 1">
            <a:extLst>
              <a:ext uri="{FF2B5EF4-FFF2-40B4-BE49-F238E27FC236}">
                <a16:creationId xmlns:a16="http://schemas.microsoft.com/office/drawing/2014/main" id="{20F4C3D2-06A1-40A7-A1B5-60C2E65C4493}"/>
              </a:ext>
            </a:extLst>
          </p:cNvPr>
          <p:cNvGraphicFramePr>
            <a:graphicFrameLocks/>
          </p:cNvGraphicFramePr>
          <p:nvPr>
            <p:extLst>
              <p:ext uri="{D42A27DB-BD31-4B8C-83A1-F6EECF244321}">
                <p14:modId xmlns:p14="http://schemas.microsoft.com/office/powerpoint/2010/main" val="2089427246"/>
              </p:ext>
            </p:extLst>
          </p:nvPr>
        </p:nvGraphicFramePr>
        <p:xfrm>
          <a:off x="4010738" y="1963737"/>
          <a:ext cx="8534400" cy="36147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6012</TotalTime>
  <Words>2682</Words>
  <Application>Microsoft Office PowerPoint</Application>
  <PresentationFormat>Widescreen</PresentationFormat>
  <Paragraphs>218</Paragraphs>
  <Slides>43</Slides>
  <Notes>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43</vt:i4>
      </vt:variant>
    </vt:vector>
  </HeadingPairs>
  <TitlesOfParts>
    <vt:vector size="52" baseType="lpstr">
      <vt:lpstr>Abadi</vt:lpstr>
      <vt:lpstr>Arial</vt:lpstr>
      <vt:lpstr>Calibri</vt:lpstr>
      <vt:lpstr>Calibri Light</vt:lpstr>
      <vt:lpstr>Century Gothic</vt:lpstr>
      <vt:lpstr>IBM Plex Mono SemiBold</vt:lpstr>
      <vt:lpstr>Wingdings 3</vt:lpstr>
      <vt:lpstr>Custom Design</vt:lpstr>
      <vt:lpstr>Slice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mark farrugia</cp:lastModifiedBy>
  <cp:revision>213</cp:revision>
  <dcterms:created xsi:type="dcterms:W3CDTF">2021-04-29T18:58:34Z</dcterms:created>
  <dcterms:modified xsi:type="dcterms:W3CDTF">2022-04-25T12:15:20Z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